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3854"/>
    <a:srgbClr val="000000"/>
    <a:srgbClr val="79D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595" autoAdjust="0"/>
    <p:restoredTop sz="95847" autoAdjust="0"/>
  </p:normalViewPr>
  <p:slideViewPr>
    <p:cSldViewPr snapToGrid="0">
      <p:cViewPr>
        <p:scale>
          <a:sx n="44" d="100"/>
          <a:sy n="44" d="100"/>
        </p:scale>
        <p:origin x="1224" y="-1448"/>
      </p:cViewPr>
      <p:guideLst>
        <p:guide orient="horz" pos="10368"/>
        <p:guide pos="13824"/>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10/16/20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10/16/20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10"/>
          </p:nvPr>
        </p:nvSpPr>
        <p:spPr/>
        <p:txBody>
          <a:bodyPr/>
          <a:lstStyle/>
          <a:p>
            <a:fld id="{37C7F044-5458-4B2E-BFA0-52AAA1C529D4}" type="slidenum">
              <a:rPr lang="en-US" smtClean="0"/>
              <a:t>1</a:t>
            </a:fld>
            <a:endParaRPr lang="en-US"/>
          </a:p>
        </p:txBody>
      </p:sp>
    </p:spTree>
    <p:extLst>
      <p:ext uri="{BB962C8B-B14F-4D97-AF65-F5344CB8AC3E}">
        <p14:creationId xmlns:p14="http://schemas.microsoft.com/office/powerpoint/2010/main" val="1444636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2"/>
            <a:ext cx="31089600" cy="2514540"/>
          </a:xfrm>
        </p:spPr>
        <p:txBody>
          <a:bodyPr/>
          <a:lstStyle/>
          <a:p>
            <a:r>
              <a:rPr lang="en-US"/>
              <a:t>Click to edit Master title style</a:t>
            </a:r>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1350">
                <a:solidFill>
                  <a:schemeClr val="bg1"/>
                </a:solidFill>
              </a:defRPr>
            </a:lvl1pPr>
            <a:lvl2pPr marL="0" indent="0">
              <a:spcBef>
                <a:spcPts val="0"/>
              </a:spcBef>
              <a:buNone/>
              <a:defRPr sz="1350">
                <a:solidFill>
                  <a:schemeClr val="bg1"/>
                </a:solidFill>
              </a:defRPr>
            </a:lvl2pPr>
            <a:lvl3pPr marL="0" indent="0">
              <a:spcBef>
                <a:spcPts val="0"/>
              </a:spcBef>
              <a:buNone/>
              <a:defRPr sz="1350">
                <a:solidFill>
                  <a:schemeClr val="bg1"/>
                </a:solidFill>
              </a:defRPr>
            </a:lvl3pPr>
            <a:lvl4pPr marL="0" indent="0">
              <a:spcBef>
                <a:spcPts val="0"/>
              </a:spcBef>
              <a:buNone/>
              <a:defRPr sz="1350">
                <a:solidFill>
                  <a:schemeClr val="bg1"/>
                </a:solidFill>
              </a:defRPr>
            </a:lvl4pPr>
            <a:lvl5pPr marL="0" indent="0">
              <a:spcBef>
                <a:spcPts val="0"/>
              </a:spcBef>
              <a:buNone/>
              <a:defRPr sz="1350">
                <a:solidFill>
                  <a:schemeClr val="bg1"/>
                </a:solidFill>
              </a:defRPr>
            </a:lvl5pPr>
            <a:lvl6pPr marL="0" indent="0">
              <a:spcBef>
                <a:spcPts val="0"/>
              </a:spcBef>
              <a:buNone/>
              <a:defRPr sz="1350">
                <a:solidFill>
                  <a:schemeClr val="bg1"/>
                </a:solidFill>
              </a:defRPr>
            </a:lvl6pPr>
            <a:lvl7pPr marL="0" indent="0">
              <a:spcBef>
                <a:spcPts val="0"/>
              </a:spcBef>
              <a:buNone/>
              <a:defRPr sz="1350">
                <a:solidFill>
                  <a:schemeClr val="bg1"/>
                </a:solidFill>
              </a:defRPr>
            </a:lvl7pPr>
            <a:lvl8pPr marL="0" indent="0">
              <a:spcBef>
                <a:spcPts val="0"/>
              </a:spcBef>
              <a:buNone/>
              <a:defRPr sz="1350">
                <a:solidFill>
                  <a:schemeClr val="bg1"/>
                </a:solidFill>
              </a:defRPr>
            </a:lvl8pPr>
            <a:lvl9pPr marL="0" indent="0">
              <a:spcBef>
                <a:spcPts val="0"/>
              </a:spcBef>
              <a:buNone/>
              <a:defRPr sz="1350">
                <a:solidFill>
                  <a:schemeClr val="bg1"/>
                </a:solidFill>
              </a:defRPr>
            </a:lvl9pPr>
          </a:lstStyle>
          <a:p>
            <a:pPr lvl="0"/>
            <a:r>
              <a:rPr lang="en-US"/>
              <a:t>Click to 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10/16/20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2"/>
            <a:ext cx="12801600" cy="1219200"/>
          </a:xfrm>
          <a:prstGeom prst="round1Rect">
            <a:avLst/>
          </a:prstGeom>
          <a:solidFill>
            <a:schemeClr val="accent2"/>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1" name="Text Placeholder 6"/>
          <p:cNvSpPr>
            <a:spLocks noGrp="1"/>
          </p:cNvSpPr>
          <p:nvPr>
            <p:ph type="body" sz="quarter" idx="17" hasCustomPrompt="1"/>
          </p:nvPr>
        </p:nvSpPr>
        <p:spPr>
          <a:xfrm>
            <a:off x="1143000" y="15032738"/>
            <a:ext cx="12801600" cy="1219200"/>
          </a:xfrm>
          <a:prstGeom prst="round1Rect">
            <a:avLst/>
          </a:prstGeom>
          <a:solidFill>
            <a:schemeClr val="accent3"/>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0" name="Content Placeholder 17"/>
          <p:cNvSpPr>
            <a:spLocks noGrp="1"/>
          </p:cNvSpPr>
          <p:nvPr>
            <p:ph sz="quarter" idx="25" hasCustomPrompt="1"/>
          </p:nvPr>
        </p:nvSpPr>
        <p:spPr>
          <a:xfrm>
            <a:off x="1143000" y="16251938"/>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3" name="Text Placeholder 6"/>
          <p:cNvSpPr>
            <a:spLocks noGrp="1"/>
          </p:cNvSpPr>
          <p:nvPr>
            <p:ph type="body" sz="quarter" idx="19" hasCustomPrompt="1"/>
          </p:nvPr>
        </p:nvSpPr>
        <p:spPr>
          <a:xfrm>
            <a:off x="1143000" y="25831802"/>
            <a:ext cx="12801600" cy="1219200"/>
          </a:xfrm>
          <a:prstGeom prst="round1Rect">
            <a:avLst/>
          </a:prstGeom>
          <a:solidFill>
            <a:schemeClr val="accent4"/>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5" name="Text Placeholder 6"/>
          <p:cNvSpPr>
            <a:spLocks noGrp="1"/>
          </p:cNvSpPr>
          <p:nvPr>
            <p:ph type="body" sz="quarter" idx="21" hasCustomPrompt="1"/>
          </p:nvPr>
        </p:nvSpPr>
        <p:spPr>
          <a:xfrm>
            <a:off x="15544800" y="5852162"/>
            <a:ext cx="12801600" cy="1219200"/>
          </a:xfrm>
          <a:prstGeom prst="round1Rect">
            <a:avLst/>
          </a:prstGeom>
          <a:solidFill>
            <a:schemeClr val="accent5"/>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3" name="Content Placeholder 17"/>
          <p:cNvSpPr>
            <a:spLocks noGrp="1"/>
          </p:cNvSpPr>
          <p:nvPr>
            <p:ph sz="quarter" idx="28" hasCustomPrompt="1"/>
          </p:nvPr>
        </p:nvSpPr>
        <p:spPr>
          <a:xfrm>
            <a:off x="15544800" y="23469602"/>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p:txBody>
      </p:sp>
      <p:sp>
        <p:nvSpPr>
          <p:cNvPr id="24" name="Text Placeholder 6"/>
          <p:cNvSpPr>
            <a:spLocks noGrp="1"/>
          </p:cNvSpPr>
          <p:nvPr>
            <p:ph type="body" sz="quarter" idx="29" hasCustomPrompt="1"/>
          </p:nvPr>
        </p:nvSpPr>
        <p:spPr>
          <a:xfrm>
            <a:off x="15544800" y="2583180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6" name="Text Placeholder 6"/>
          <p:cNvSpPr>
            <a:spLocks noGrp="1"/>
          </p:cNvSpPr>
          <p:nvPr>
            <p:ph type="body" sz="quarter" idx="31" hasCustomPrompt="1"/>
          </p:nvPr>
        </p:nvSpPr>
        <p:spPr>
          <a:xfrm>
            <a:off x="29900880" y="5852162"/>
            <a:ext cx="12801600" cy="1219200"/>
          </a:xfrm>
          <a:prstGeom prst="round1Rect">
            <a:avLst/>
          </a:prstGeom>
          <a:solidFill>
            <a:schemeClr val="accent6"/>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29" name="Text Placeholder 6"/>
          <p:cNvSpPr>
            <a:spLocks noGrp="1"/>
          </p:cNvSpPr>
          <p:nvPr>
            <p:ph type="body" sz="quarter" idx="34" hasCustomPrompt="1"/>
          </p:nvPr>
        </p:nvSpPr>
        <p:spPr>
          <a:xfrm>
            <a:off x="29900880" y="25831802"/>
            <a:ext cx="12801600" cy="1219200"/>
          </a:xfrm>
          <a:prstGeom prst="round1Rect">
            <a:avLst/>
          </a:prstGeom>
          <a:solidFill>
            <a:schemeClr val="accent1"/>
          </a:solidFill>
        </p:spPr>
        <p:txBody>
          <a:bodyPr lIns="365760" anchor="ctr">
            <a:noAutofit/>
          </a:bodyPr>
          <a:lstStyle>
            <a:lvl1pPr marL="0" indent="0">
              <a:spcBef>
                <a:spcPts val="0"/>
              </a:spcBef>
              <a:buNone/>
              <a:defRPr sz="3375" cap="all" baseline="0">
                <a:solidFill>
                  <a:schemeClr val="bg1"/>
                </a:solidFill>
                <a:latin typeface="+mj-lt"/>
              </a:defRPr>
            </a:lvl1pPr>
            <a:lvl2pPr marL="0" indent="0">
              <a:spcBef>
                <a:spcPts val="0"/>
              </a:spcBef>
              <a:buNone/>
              <a:defRPr sz="3375" cap="all" baseline="0">
                <a:solidFill>
                  <a:schemeClr val="bg1"/>
                </a:solidFill>
                <a:latin typeface="+mj-lt"/>
              </a:defRPr>
            </a:lvl2pPr>
            <a:lvl3pPr marL="0" indent="0">
              <a:spcBef>
                <a:spcPts val="0"/>
              </a:spcBef>
              <a:buNone/>
              <a:defRPr sz="3375" cap="all" baseline="0">
                <a:solidFill>
                  <a:schemeClr val="bg1"/>
                </a:solidFill>
                <a:latin typeface="+mj-lt"/>
              </a:defRPr>
            </a:lvl3pPr>
            <a:lvl4pPr marL="0" indent="0">
              <a:spcBef>
                <a:spcPts val="0"/>
              </a:spcBef>
              <a:buNone/>
              <a:defRPr sz="3375" cap="all" baseline="0">
                <a:solidFill>
                  <a:schemeClr val="bg1"/>
                </a:solidFill>
                <a:latin typeface="+mj-lt"/>
              </a:defRPr>
            </a:lvl4pPr>
            <a:lvl5pPr marL="0" indent="0">
              <a:spcBef>
                <a:spcPts val="0"/>
              </a:spcBef>
              <a:buNone/>
              <a:defRPr sz="3375" cap="all" baseline="0">
                <a:solidFill>
                  <a:schemeClr val="bg1"/>
                </a:solidFill>
                <a:latin typeface="+mj-lt"/>
              </a:defRPr>
            </a:lvl5pPr>
            <a:lvl6pPr marL="0" indent="0">
              <a:spcBef>
                <a:spcPts val="0"/>
              </a:spcBef>
              <a:buNone/>
              <a:defRPr sz="3375" cap="all" baseline="0">
                <a:solidFill>
                  <a:schemeClr val="bg1"/>
                </a:solidFill>
                <a:latin typeface="+mj-lt"/>
              </a:defRPr>
            </a:lvl6pPr>
            <a:lvl7pPr marL="0" indent="0">
              <a:spcBef>
                <a:spcPts val="0"/>
              </a:spcBef>
              <a:buNone/>
              <a:defRPr sz="3375" cap="all" baseline="0">
                <a:solidFill>
                  <a:schemeClr val="bg1"/>
                </a:solidFill>
                <a:latin typeface="+mj-lt"/>
              </a:defRPr>
            </a:lvl7pPr>
            <a:lvl8pPr marL="0" indent="0">
              <a:spcBef>
                <a:spcPts val="0"/>
              </a:spcBef>
              <a:buNone/>
              <a:defRPr sz="3375" cap="all" baseline="0">
                <a:solidFill>
                  <a:schemeClr val="bg1"/>
                </a:solidFill>
                <a:latin typeface="+mj-lt"/>
              </a:defRPr>
            </a:lvl8pPr>
            <a:lvl9pPr marL="0" indent="0">
              <a:spcBef>
                <a:spcPts val="0"/>
              </a:spcBef>
              <a:buNone/>
              <a:defRPr sz="3375" cap="all" baseline="0">
                <a:solidFill>
                  <a:schemeClr val="bg1"/>
                </a:solidFill>
                <a:latin typeface="+mj-lt"/>
              </a:defRPr>
            </a:lvl9pPr>
          </a:lstStyle>
          <a:p>
            <a:pPr lvl="0"/>
            <a:r>
              <a:rPr lang="en-US" dirty="0"/>
              <a:t>Heading</a:t>
            </a:r>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a:t>Use this placeholder to add text or other content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54305" rIns="154305" rtlCol="0" anchor="t"/>
          <a:lstStyle/>
          <a:p>
            <a:pPr lvl="0">
              <a:spcBef>
                <a:spcPts val="675"/>
              </a:spcBef>
            </a:pPr>
            <a:r>
              <a:rPr sz="54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675"/>
              </a:spcBef>
            </a:pPr>
            <a:r>
              <a:rPr lang="en-US" sz="3713" dirty="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169"/>
              </a:spcBef>
            </a:pPr>
            <a:endParaRPr sz="3375" dirty="0">
              <a:solidFill>
                <a:prstClr val="white">
                  <a:lumMod val="50000"/>
                </a:prstClr>
              </a:solidFill>
              <a:latin typeface="Calibri Light" panose="020F0302020204030204" pitchFamily="34" charset="0"/>
              <a:cs typeface="Calibri" panose="020F0502020204030204" pitchFamily="34" charset="0"/>
            </a:endParaRPr>
          </a:p>
          <a:p>
            <a:pPr lvl="0">
              <a:spcBef>
                <a:spcPts val="675"/>
              </a:spcBef>
            </a:pPr>
            <a:r>
              <a:rPr sz="495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675"/>
              </a:spcBef>
            </a:pPr>
            <a:r>
              <a:rPr sz="3713"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3713" dirty="0">
                <a:solidFill>
                  <a:prstClr val="white">
                    <a:lumMod val="50000"/>
                  </a:prstClr>
                </a:solidFill>
                <a:latin typeface="Calibri Light" panose="020F0302020204030204" pitchFamily="34" charset="0"/>
                <a:cs typeface="Calibri" panose="020F0502020204030204" pitchFamily="34" charset="0"/>
              </a:rPr>
              <a:t>poster </a:t>
            </a:r>
            <a:r>
              <a:rPr sz="3713" dirty="0">
                <a:solidFill>
                  <a:prstClr val="white">
                    <a:lumMod val="50000"/>
                  </a:prstClr>
                </a:solidFill>
                <a:latin typeface="Calibri Light" panose="020F0302020204030204" pitchFamily="34" charset="0"/>
                <a:cs typeface="Calibri" panose="020F0502020204030204" pitchFamily="34" charset="0"/>
              </a:rPr>
              <a:t>are formatted for you. </a:t>
            </a:r>
            <a:r>
              <a:rPr lang="en-US" sz="3713" dirty="0">
                <a:solidFill>
                  <a:prstClr val="white">
                    <a:lumMod val="50000"/>
                  </a:prstClr>
                </a:solidFill>
                <a:latin typeface="Calibri Light" panose="020F0302020204030204" pitchFamily="34" charset="0"/>
                <a:cs typeface="Calibri" panose="020F0502020204030204" pitchFamily="34" charset="0"/>
              </a:rPr>
              <a:t>Type</a:t>
            </a:r>
            <a:r>
              <a:rPr lang="en-US" sz="3713" baseline="0" dirty="0">
                <a:solidFill>
                  <a:prstClr val="white">
                    <a:lumMod val="50000"/>
                  </a:prstClr>
                </a:solidFill>
                <a:latin typeface="Calibri Light" panose="020F0302020204030204" pitchFamily="34" charset="0"/>
                <a:cs typeface="Calibri" panose="020F0502020204030204" pitchFamily="34" charset="0"/>
              </a:rPr>
              <a:t> in the placeholders </a:t>
            </a:r>
            <a:r>
              <a:rPr lang="en-US" sz="3713" dirty="0">
                <a:solidFill>
                  <a:prstClr val="white">
                    <a:lumMod val="50000"/>
                  </a:prstClr>
                </a:solidFill>
                <a:latin typeface="Calibri Light" panose="020F0302020204030204" pitchFamily="34" charset="0"/>
                <a:cs typeface="Calibri" panose="020F0502020204030204" pitchFamily="34" charset="0"/>
              </a:rPr>
              <a:t>to add text, or c</a:t>
            </a:r>
            <a:r>
              <a:rPr lang="en-US" sz="3713" baseline="0" dirty="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1350"/>
              </a:spcBef>
            </a:pPr>
            <a:r>
              <a:rPr lang="en-US" sz="3713" dirty="0">
                <a:solidFill>
                  <a:prstClr val="white">
                    <a:lumMod val="50000"/>
                  </a:prstClr>
                </a:solidFill>
                <a:latin typeface="Calibri Light" panose="020F0302020204030204" pitchFamily="34" charset="0"/>
                <a:cs typeface="Calibri" panose="020F0502020204030204" pitchFamily="34" charset="0"/>
              </a:rPr>
              <a:t>T</a:t>
            </a:r>
            <a:r>
              <a:rPr sz="3713" dirty="0">
                <a:solidFill>
                  <a:prstClr val="white">
                    <a:lumMod val="50000"/>
                  </a:prstClr>
                </a:solidFill>
                <a:latin typeface="Calibri Light" panose="020F0302020204030204" pitchFamily="34" charset="0"/>
                <a:cs typeface="Calibri" panose="020F0502020204030204" pitchFamily="34" charset="0"/>
              </a:rPr>
              <a:t>o add or remove bullet points from text, just click the Bullets button on the Home tab.</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3713" dirty="0">
                <a:solidFill>
                  <a:prstClr val="white">
                    <a:lumMod val="50000"/>
                  </a:prstClr>
                </a:solidFill>
                <a:latin typeface="Calibri Light" panose="020F0302020204030204" pitchFamily="34" charset="0"/>
                <a:cs typeface="Calibri" panose="020F0502020204030204" pitchFamily="34" charset="0"/>
              </a:rPr>
              <a:t>content</a:t>
            </a:r>
            <a:r>
              <a:rPr sz="3713" dirty="0">
                <a:solidFill>
                  <a:prstClr val="white">
                    <a:lumMod val="50000"/>
                  </a:prstClr>
                </a:solidFill>
                <a:latin typeface="Calibri Light" panose="020F0302020204030204" pitchFamily="34" charset="0"/>
                <a:cs typeface="Calibri" panose="020F0502020204030204" pitchFamily="34" charset="0"/>
              </a:rPr>
              <a:t> or body text, just make a copy of what you need and drag it into place. PowerPoint’s Smart Guides will help you align it with everything else.</a:t>
            </a:r>
          </a:p>
          <a:p>
            <a:pPr lvl="0">
              <a:spcBef>
                <a:spcPts val="1350"/>
              </a:spcBef>
            </a:pPr>
            <a:r>
              <a:rPr sz="3713"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3713" dirty="0">
                <a:solidFill>
                  <a:prstClr val="white">
                    <a:lumMod val="50000"/>
                  </a:prstClr>
                </a:solidFill>
                <a:latin typeface="Calibri Light" panose="020F0302020204030204" pitchFamily="34" charset="0"/>
                <a:cs typeface="Calibri" panose="020F0502020204030204" pitchFamily="34" charset="0"/>
              </a:rPr>
              <a:t>right-</a:t>
            </a:r>
            <a:r>
              <a:rPr sz="3713" dirty="0">
                <a:solidFill>
                  <a:prstClr val="white">
                    <a:lumMod val="50000"/>
                  </a:prstClr>
                </a:solidFill>
                <a:latin typeface="Calibri Light" panose="020F0302020204030204" pitchFamily="34" charset="0"/>
                <a:cs typeface="Calibri" panose="020F0502020204030204" pitchFamily="34" charset="0"/>
              </a:rPr>
              <a:t>click a picture</a:t>
            </a:r>
            <a:r>
              <a:rPr lang="en-US" sz="3713" dirty="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3713" baseline="0" dirty="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3713" dirty="0">
                <a:solidFill>
                  <a:prstClr val="white">
                    <a:lumMod val="50000"/>
                  </a:prstClr>
                </a:solidFill>
                <a:latin typeface="Calibri Light" panose="020F0302020204030204" pitchFamily="34" charset="0"/>
                <a:cs typeface="Calibri" panose="020F0502020204030204" pitchFamily="34" charset="0"/>
              </a:rPr>
              <a:t>esize</a:t>
            </a:r>
            <a:r>
              <a:rPr lang="en-US" sz="3713" baseline="0" dirty="0">
                <a:solidFill>
                  <a:prstClr val="white">
                    <a:lumMod val="50000"/>
                  </a:prstClr>
                </a:solidFill>
                <a:latin typeface="Calibri Light" panose="020F0302020204030204" pitchFamily="34" charset="0"/>
                <a:cs typeface="Calibri" panose="020F0502020204030204" pitchFamily="34" charset="0"/>
              </a:rPr>
              <a:t> by dragging a corner.</a:t>
            </a:r>
            <a:endParaRPr sz="3713"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82"/>
          </a:p>
        </p:txBody>
      </p:sp>
      <p:sp>
        <p:nvSpPr>
          <p:cNvPr id="2" name="Title Placeholder 1"/>
          <p:cNvSpPr>
            <a:spLocks noGrp="1"/>
          </p:cNvSpPr>
          <p:nvPr>
            <p:ph type="title"/>
          </p:nvPr>
        </p:nvSpPr>
        <p:spPr bwMode="auto">
          <a:xfrm>
            <a:off x="6400800" y="990602"/>
            <a:ext cx="31089600" cy="251454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900">
                <a:solidFill>
                  <a:schemeClr val="tx1">
                    <a:tint val="75000"/>
                  </a:schemeClr>
                </a:solidFill>
              </a:defRPr>
            </a:lvl1pPr>
          </a:lstStyle>
          <a:p>
            <a:fld id="{ECAA57DF-1C19-4726-AB84-014692BAD8F5}" type="datetimeFigureOut">
              <a:rPr lang="en-US" smtClean="0"/>
              <a:pPr/>
              <a:t>10/16/20</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9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2468880" rtl="0" eaLnBrk="1" latinLnBrk="0" hangingPunct="1">
        <a:lnSpc>
          <a:spcPct val="90000"/>
        </a:lnSpc>
        <a:spcBef>
          <a:spcPct val="0"/>
        </a:spcBef>
        <a:buNone/>
        <a:defRPr sz="4950" b="1" kern="1200">
          <a:solidFill>
            <a:schemeClr val="bg1"/>
          </a:solidFill>
          <a:latin typeface="+mj-lt"/>
          <a:ea typeface="+mj-ea"/>
          <a:cs typeface="+mj-cs"/>
        </a:defRPr>
      </a:lvl1pPr>
    </p:titleStyle>
    <p:body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2468880" rtl="0" eaLnBrk="1" latinLnBrk="0" hangingPunct="1">
        <a:defRPr sz="4860" kern="1200">
          <a:solidFill>
            <a:schemeClr val="tx1"/>
          </a:solidFill>
          <a:latin typeface="+mn-lt"/>
          <a:ea typeface="+mn-ea"/>
          <a:cs typeface="+mn-cs"/>
        </a:defRPr>
      </a:lvl1pPr>
      <a:lvl2pPr marL="1234440" algn="l" defTabSz="2468880" rtl="0" eaLnBrk="1" latinLnBrk="0" hangingPunct="1">
        <a:defRPr sz="4860" kern="1200">
          <a:solidFill>
            <a:schemeClr val="tx1"/>
          </a:solidFill>
          <a:latin typeface="+mn-lt"/>
          <a:ea typeface="+mn-ea"/>
          <a:cs typeface="+mn-cs"/>
        </a:defRPr>
      </a:lvl2pPr>
      <a:lvl3pPr marL="2468880" algn="l" defTabSz="2468880" rtl="0" eaLnBrk="1" latinLnBrk="0" hangingPunct="1">
        <a:defRPr sz="4860" kern="1200">
          <a:solidFill>
            <a:schemeClr val="tx1"/>
          </a:solidFill>
          <a:latin typeface="+mn-lt"/>
          <a:ea typeface="+mn-ea"/>
          <a:cs typeface="+mn-cs"/>
        </a:defRPr>
      </a:lvl3pPr>
      <a:lvl4pPr marL="3703320" algn="l" defTabSz="2468880" rtl="0" eaLnBrk="1" latinLnBrk="0" hangingPunct="1">
        <a:defRPr sz="4860" kern="1200">
          <a:solidFill>
            <a:schemeClr val="tx1"/>
          </a:solidFill>
          <a:latin typeface="+mn-lt"/>
          <a:ea typeface="+mn-ea"/>
          <a:cs typeface="+mn-cs"/>
        </a:defRPr>
      </a:lvl4pPr>
      <a:lvl5pPr marL="4937760" algn="l" defTabSz="2468880" rtl="0" eaLnBrk="1" latinLnBrk="0" hangingPunct="1">
        <a:defRPr sz="4860" kern="1200">
          <a:solidFill>
            <a:schemeClr val="tx1"/>
          </a:solidFill>
          <a:latin typeface="+mn-lt"/>
          <a:ea typeface="+mn-ea"/>
          <a:cs typeface="+mn-cs"/>
        </a:defRPr>
      </a:lvl5pPr>
      <a:lvl6pPr marL="6172200" algn="l" defTabSz="2468880" rtl="0" eaLnBrk="1" latinLnBrk="0" hangingPunct="1">
        <a:defRPr sz="4860" kern="1200">
          <a:solidFill>
            <a:schemeClr val="tx1"/>
          </a:solidFill>
          <a:latin typeface="+mn-lt"/>
          <a:ea typeface="+mn-ea"/>
          <a:cs typeface="+mn-cs"/>
        </a:defRPr>
      </a:lvl6pPr>
      <a:lvl7pPr marL="7406640" algn="l" defTabSz="2468880" rtl="0" eaLnBrk="1" latinLnBrk="0" hangingPunct="1">
        <a:defRPr sz="4860" kern="1200">
          <a:solidFill>
            <a:schemeClr val="tx1"/>
          </a:solidFill>
          <a:latin typeface="+mn-lt"/>
          <a:ea typeface="+mn-ea"/>
          <a:cs typeface="+mn-cs"/>
        </a:defRPr>
      </a:lvl7pPr>
      <a:lvl8pPr marL="8641080" algn="l" defTabSz="2468880" rtl="0" eaLnBrk="1" latinLnBrk="0" hangingPunct="1">
        <a:defRPr sz="4860" kern="1200">
          <a:solidFill>
            <a:schemeClr val="tx1"/>
          </a:solidFill>
          <a:latin typeface="+mn-lt"/>
          <a:ea typeface="+mn-ea"/>
          <a:cs typeface="+mn-cs"/>
        </a:defRPr>
      </a:lvl8pPr>
      <a:lvl9pPr marL="9875520" algn="l" defTabSz="2468880" rtl="0" eaLnBrk="1" latinLnBrk="0" hangingPunct="1">
        <a:defRPr sz="48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em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7911A0-5141-1349-957D-C5C63DB2D86E}"/>
              </a:ext>
            </a:extLst>
          </p:cNvPr>
          <p:cNvPicPr>
            <a:picLocks noChangeAspect="1"/>
          </p:cNvPicPr>
          <p:nvPr/>
        </p:nvPicPr>
        <p:blipFill>
          <a:blip r:embed="rId3"/>
          <a:stretch>
            <a:fillRect/>
          </a:stretch>
        </p:blipFill>
        <p:spPr>
          <a:xfrm>
            <a:off x="0" y="2695977"/>
            <a:ext cx="43891200" cy="30275243"/>
          </a:xfrm>
          <a:prstGeom prst="rect">
            <a:avLst/>
          </a:prstGeom>
        </p:spPr>
      </p:pic>
      <p:sp>
        <p:nvSpPr>
          <p:cNvPr id="4" name="Title 3"/>
          <p:cNvSpPr>
            <a:spLocks noGrp="1"/>
          </p:cNvSpPr>
          <p:nvPr>
            <p:ph type="title"/>
          </p:nvPr>
        </p:nvSpPr>
        <p:spPr>
          <a:xfrm>
            <a:off x="6164882" y="-452527"/>
            <a:ext cx="31561436" cy="2519919"/>
          </a:xfrm>
        </p:spPr>
        <p:txBody>
          <a:bodyPr>
            <a:normAutofit/>
          </a:bodyPr>
          <a:lstStyle/>
          <a:p>
            <a:pPr algn="ctr"/>
            <a:r>
              <a:rPr lang="en-US" sz="7200" dirty="0">
                <a:solidFill>
                  <a:srgbClr val="FFFF00"/>
                </a:solidFill>
              </a:rPr>
              <a:t>The origin of hadron production in Deep Inelastic Scattering</a:t>
            </a:r>
            <a:br>
              <a:rPr lang="en-US" sz="9600" dirty="0">
                <a:solidFill>
                  <a:srgbClr val="FFFF00"/>
                </a:solidFill>
                <a:latin typeface="Palatino" charset="0"/>
                <a:ea typeface="Palatino" charset="0"/>
                <a:cs typeface="Palatino" charset="0"/>
              </a:rPr>
            </a:br>
            <a:endParaRPr lang="en-US" sz="5300" dirty="0">
              <a:latin typeface="Palatino" charset="0"/>
              <a:ea typeface="Palatino" charset="0"/>
              <a:cs typeface="Palatino" charset="0"/>
            </a:endParaRPr>
          </a:p>
        </p:txBody>
      </p:sp>
      <p:sp>
        <p:nvSpPr>
          <p:cNvPr id="23" name="Text Placeholder 22"/>
          <p:cNvSpPr>
            <a:spLocks noGrp="1"/>
          </p:cNvSpPr>
          <p:nvPr>
            <p:ph type="body" sz="quarter" idx="36"/>
          </p:nvPr>
        </p:nvSpPr>
        <p:spPr>
          <a:xfrm>
            <a:off x="4056548" y="1228574"/>
            <a:ext cx="34259520" cy="1598123"/>
          </a:xfrm>
        </p:spPr>
        <p:txBody>
          <a:bodyPr/>
          <a:lstStyle/>
          <a:p>
            <a:pPr algn="ctr"/>
            <a:r>
              <a:rPr lang="en-US" sz="3960" b="1" dirty="0">
                <a:solidFill>
                  <a:srgbClr val="FFFF00"/>
                </a:solidFill>
                <a:latin typeface="Palatino" charset="0"/>
                <a:ea typeface="Palatino" charset="0"/>
                <a:cs typeface="Palatino" charset="0"/>
              </a:rPr>
              <a:t>S. Dolan</a:t>
            </a:r>
            <a:r>
              <a:rPr lang="en-US" sz="3960" b="1" baseline="30000" dirty="0">
                <a:solidFill>
                  <a:srgbClr val="FFFF00"/>
                </a:solidFill>
                <a:latin typeface="Palatino" charset="0"/>
                <a:ea typeface="Palatino" charset="0"/>
                <a:cs typeface="Palatino" charset="0"/>
              </a:rPr>
              <a:t>1</a:t>
            </a:r>
            <a:r>
              <a:rPr lang="en-US" sz="3960" b="1" dirty="0">
                <a:solidFill>
                  <a:srgbClr val="FFFF00"/>
                </a:solidFill>
                <a:latin typeface="Palatino" charset="0"/>
                <a:ea typeface="Palatino" charset="0"/>
                <a:cs typeface="Palatino" charset="0"/>
              </a:rPr>
              <a:t>, </a:t>
            </a:r>
            <a:r>
              <a:rPr lang="en-US" sz="3960" b="1" dirty="0">
                <a:latin typeface="Palatino" charset="0"/>
                <a:ea typeface="Palatino" charset="0"/>
                <a:cs typeface="Palatino" charset="0"/>
              </a:rPr>
              <a:t>L. Gamberg</a:t>
            </a:r>
            <a:r>
              <a:rPr lang="en-US" sz="3960" b="1" baseline="30000" dirty="0">
                <a:latin typeface="Palatino" charset="0"/>
                <a:ea typeface="Palatino" charset="0"/>
                <a:cs typeface="Palatino" charset="0"/>
              </a:rPr>
              <a:t>1</a:t>
            </a:r>
            <a:r>
              <a:rPr lang="en-US" sz="3960" b="1" dirty="0">
                <a:latin typeface="Palatino" charset="0"/>
                <a:ea typeface="Palatino" charset="0"/>
                <a:cs typeface="Palatino" charset="0"/>
              </a:rPr>
              <a:t>,</a:t>
            </a:r>
            <a:r>
              <a:rPr lang="en-US" sz="3960" b="1" baseline="30000" dirty="0">
                <a:latin typeface="Palatino" charset="0"/>
                <a:ea typeface="Palatino" charset="0"/>
                <a:cs typeface="Palatino" charset="0"/>
              </a:rPr>
              <a:t> </a:t>
            </a:r>
            <a:r>
              <a:rPr lang="en-US" sz="3960" b="1" dirty="0">
                <a:latin typeface="Palatino" charset="0"/>
                <a:ea typeface="Palatino" charset="0"/>
                <a:cs typeface="Palatino" charset="0"/>
              </a:rPr>
              <a:t>A. Prokudin</a:t>
            </a:r>
            <a:r>
              <a:rPr lang="en-US" sz="3960" b="1" baseline="30000" dirty="0">
                <a:latin typeface="Palatino" charset="0"/>
                <a:ea typeface="Palatino" charset="0"/>
                <a:cs typeface="Palatino" charset="0"/>
              </a:rPr>
              <a:t>1,2</a:t>
            </a:r>
            <a:r>
              <a:rPr lang="en-US" sz="3960" b="1" dirty="0">
                <a:latin typeface="Palatino" charset="0"/>
                <a:ea typeface="Palatino" charset="0"/>
                <a:cs typeface="Palatino" charset="0"/>
              </a:rPr>
              <a:t>, M. Boglione</a:t>
            </a:r>
            <a:r>
              <a:rPr lang="en-US" sz="3960" b="1" baseline="30000" dirty="0">
                <a:latin typeface="Palatino" charset="0"/>
                <a:ea typeface="Palatino" charset="0"/>
                <a:cs typeface="Palatino" charset="0"/>
              </a:rPr>
              <a:t>3</a:t>
            </a:r>
            <a:r>
              <a:rPr lang="en-US" sz="3960" b="1" dirty="0">
                <a:latin typeface="Palatino" charset="0"/>
                <a:ea typeface="Palatino" charset="0"/>
                <a:cs typeface="Palatino" charset="0"/>
              </a:rPr>
              <a:t>, M. Diefenthaler</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 W. Melnitchouk</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 N. Sato</a:t>
            </a:r>
            <a:r>
              <a:rPr lang="en-US" sz="3960" b="1" baseline="30000" dirty="0">
                <a:latin typeface="Palatino" charset="0"/>
                <a:ea typeface="Palatino" charset="0"/>
                <a:cs typeface="Palatino" charset="0"/>
              </a:rPr>
              <a:t>2</a:t>
            </a:r>
            <a:r>
              <a:rPr lang="en-US" sz="3960" b="1" dirty="0">
                <a:latin typeface="Palatino" charset="0"/>
                <a:ea typeface="Palatino" charset="0"/>
                <a:cs typeface="Palatino" charset="0"/>
              </a:rPr>
              <a:t>, D. Pitonyak</a:t>
            </a:r>
            <a:r>
              <a:rPr lang="en-US" sz="3960" b="1" baseline="30000" dirty="0">
                <a:latin typeface="Palatino" charset="0"/>
                <a:ea typeface="Palatino" charset="0"/>
                <a:cs typeface="Palatino" charset="0"/>
              </a:rPr>
              <a:t>4</a:t>
            </a:r>
            <a:r>
              <a:rPr lang="en-US" sz="3960" b="1" dirty="0">
                <a:latin typeface="Palatino" charset="0"/>
                <a:ea typeface="Palatino" charset="0"/>
                <a:cs typeface="Palatino" charset="0"/>
              </a:rPr>
              <a:t> </a:t>
            </a:r>
            <a:endParaRPr lang="en-US" sz="3960" b="1" baseline="30000" dirty="0">
              <a:latin typeface="Palatino" charset="0"/>
              <a:ea typeface="Palatino" charset="0"/>
              <a:cs typeface="Palatino" charset="0"/>
            </a:endParaRPr>
          </a:p>
          <a:p>
            <a:pPr algn="ctr"/>
            <a:r>
              <a:rPr lang="en-US" sz="2520" b="1" baseline="30000" dirty="0">
                <a:latin typeface="Palatino" charset="0"/>
                <a:ea typeface="Palatino" charset="0"/>
                <a:cs typeface="Palatino" charset="0"/>
              </a:rPr>
              <a:t>1</a:t>
            </a:r>
            <a:r>
              <a:rPr lang="en-US" sz="2520" b="1" dirty="0">
                <a:latin typeface="Palatino" charset="0"/>
                <a:ea typeface="Palatino" charset="0"/>
                <a:cs typeface="Palatino" charset="0"/>
              </a:rPr>
              <a:t> Division of Science, Penn State University Berks, Reading, PA, </a:t>
            </a:r>
            <a:r>
              <a:rPr lang="en-US" sz="2520" b="1" baseline="30000" dirty="0">
                <a:latin typeface="Palatino" charset="0"/>
                <a:ea typeface="Palatino" charset="0"/>
                <a:cs typeface="Palatino" charset="0"/>
              </a:rPr>
              <a:t>2</a:t>
            </a:r>
            <a:r>
              <a:rPr lang="en-US" sz="2520" b="1" dirty="0">
                <a:latin typeface="Palatino" charset="0"/>
                <a:ea typeface="Palatino" charset="0"/>
                <a:cs typeface="Palatino" charset="0"/>
              </a:rPr>
              <a:t> Theory Center, Jefferson Lab, Newport News, VA, </a:t>
            </a:r>
            <a:r>
              <a:rPr lang="en-US" sz="2520" b="1" baseline="30000" dirty="0">
                <a:latin typeface="Palatino" charset="0"/>
                <a:ea typeface="Palatino" charset="0"/>
                <a:cs typeface="Palatino" charset="0"/>
              </a:rPr>
              <a:t>3</a:t>
            </a:r>
            <a:r>
              <a:rPr lang="en-US" sz="2520" b="1" dirty="0">
                <a:latin typeface="Palatino" charset="0"/>
                <a:ea typeface="Palatino" charset="0"/>
                <a:cs typeface="Palatino" charset="0"/>
              </a:rPr>
              <a:t> University of Turin, Italy, </a:t>
            </a:r>
            <a:r>
              <a:rPr lang="en-US" sz="2520" b="1" baseline="30000" dirty="0">
                <a:latin typeface="Palatino" charset="0"/>
                <a:ea typeface="Palatino" charset="0"/>
                <a:cs typeface="Palatino" charset="0"/>
              </a:rPr>
              <a:t>4</a:t>
            </a:r>
            <a:r>
              <a:rPr lang="en-US" sz="2520" b="1" dirty="0">
                <a:latin typeface="Palatino" charset="0"/>
                <a:ea typeface="Palatino" charset="0"/>
                <a:cs typeface="Palatino" charset="0"/>
              </a:rPr>
              <a:t> Lebanon Valley College </a:t>
            </a:r>
          </a:p>
          <a:p>
            <a:pPr algn="ctr"/>
            <a:endParaRPr lang="en-US" sz="2520" b="1" dirty="0">
              <a:latin typeface="Palatino" charset="0"/>
              <a:ea typeface="Palatino" charset="0"/>
              <a:cs typeface="Palatino" charset="0"/>
            </a:endParaRPr>
          </a:p>
          <a:p>
            <a:endParaRPr lang="en-US" sz="2520" b="1" dirty="0"/>
          </a:p>
        </p:txBody>
      </p:sp>
      <p:sp>
        <p:nvSpPr>
          <p:cNvPr id="75" name="Content Placeholder 21"/>
          <p:cNvSpPr txBox="1">
            <a:spLocks/>
          </p:cNvSpPr>
          <p:nvPr/>
        </p:nvSpPr>
        <p:spPr>
          <a:xfrm>
            <a:off x="9944100" y="27955090"/>
            <a:ext cx="7598945" cy="2749932"/>
          </a:xfrm>
          <a:prstGeom prst="rect">
            <a:avLst/>
          </a:prstGeom>
        </p:spPr>
        <p:txBody>
          <a:bodyPr vert="horz" lIns="329184" tIns="164592" rIns="82296" bIns="41148" rtlCol="0">
            <a:normAutofit/>
          </a:bodyPr>
          <a:lstStyle>
            <a:lvl1pPr marL="285750" indent="-285750" algn="l" defTabSz="2743200" rtl="0" eaLnBrk="1" latinLnBrk="0" hangingPunct="1">
              <a:lnSpc>
                <a:spcPct val="100000"/>
              </a:lnSpc>
              <a:spcBef>
                <a:spcPts val="750"/>
              </a:spcBef>
              <a:buClr>
                <a:schemeClr val="accent2"/>
              </a:buClr>
              <a:buFont typeface="Arial" panose="020B0604020202020204" pitchFamily="34" charset="0"/>
              <a:buChar char="•"/>
              <a:defRPr sz="1750" kern="1200" baseline="0">
                <a:solidFill>
                  <a:schemeClr val="tx1"/>
                </a:solidFill>
                <a:latin typeface="+mn-lt"/>
                <a:ea typeface="+mn-ea"/>
                <a:cs typeface="+mn-cs"/>
              </a:defRPr>
            </a:lvl1pPr>
            <a:lvl2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2pPr>
            <a:lvl3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3pPr>
            <a:lvl4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4pPr>
            <a:lvl5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5pPr>
            <a:lvl6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6pPr>
            <a:lvl7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7pPr>
            <a:lvl8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8pPr>
            <a:lvl9pPr marL="685800" indent="-285750" algn="l" defTabSz="2743200" rtl="0" eaLnBrk="1" latinLnBrk="0" hangingPunct="1">
              <a:lnSpc>
                <a:spcPct val="100000"/>
              </a:lnSpc>
              <a:spcBef>
                <a:spcPts val="750"/>
              </a:spcBef>
              <a:buClr>
                <a:schemeClr val="accent2"/>
              </a:buClr>
              <a:buFont typeface="Arial" panose="020B0604020202020204" pitchFamily="34" charset="0"/>
              <a:buChar char="•"/>
              <a:defRPr sz="1500" kern="1200">
                <a:solidFill>
                  <a:schemeClr val="tx1"/>
                </a:solidFill>
                <a:latin typeface="+mn-lt"/>
                <a:ea typeface="+mn-ea"/>
                <a:cs typeface="+mn-cs"/>
              </a:defRPr>
            </a:lvl9pPr>
          </a:lstStyle>
          <a:p>
            <a:pPr marL="0" indent="0">
              <a:buNone/>
            </a:pPr>
            <a:endParaRPr lang="en-US" sz="1575" b="1" dirty="0"/>
          </a:p>
          <a:p>
            <a:endParaRPr lang="en-US" sz="3240" b="1" dirty="0"/>
          </a:p>
        </p:txBody>
      </p:sp>
      <p:sp>
        <p:nvSpPr>
          <p:cNvPr id="15" name="Text Placeholder 20"/>
          <p:cNvSpPr>
            <a:spLocks noGrp="1"/>
          </p:cNvSpPr>
          <p:nvPr>
            <p:ph type="body" sz="quarter" idx="34"/>
          </p:nvPr>
        </p:nvSpPr>
        <p:spPr>
          <a:xfrm>
            <a:off x="29164030" y="28055433"/>
            <a:ext cx="14234160" cy="804672"/>
          </a:xfrm>
          <a:solidFill>
            <a:schemeClr val="accent5"/>
          </a:solidFill>
        </p:spPr>
        <p:txBody>
          <a:bodyPr/>
          <a:lstStyle/>
          <a:p>
            <a:r>
              <a:rPr lang="en-US" sz="4400" b="1" dirty="0">
                <a:latin typeface="Palatino" charset="0"/>
                <a:ea typeface="Palatino" charset="0"/>
                <a:cs typeface="Palatino" charset="0"/>
              </a:rPr>
              <a:t>Acknowledgements</a:t>
            </a:r>
          </a:p>
        </p:txBody>
      </p:sp>
      <mc:AlternateContent xmlns:mc="http://schemas.openxmlformats.org/markup-compatibility/2006">
        <mc:Choice xmlns:a14="http://schemas.microsoft.com/office/drawing/2010/main" Requires="a14">
          <p:sp>
            <p:nvSpPr>
              <p:cNvPr id="3" name="Content Placeholder 2"/>
              <p:cNvSpPr>
                <a:spLocks noGrp="1"/>
              </p:cNvSpPr>
              <p:nvPr>
                <p:ph sz="quarter" idx="32"/>
              </p:nvPr>
            </p:nvSpPr>
            <p:spPr>
              <a:xfrm>
                <a:off x="14808573" y="3978521"/>
                <a:ext cx="13990320" cy="7093115"/>
              </a:xfrm>
              <a:solidFill>
                <a:schemeClr val="bg1">
                  <a:alpha val="81000"/>
                </a:schemeClr>
              </a:solidFill>
            </p:spPr>
            <p:txBody>
              <a:bodyPr lIns="91440">
                <a:noAutofit/>
              </a:bodyPr>
              <a:lstStyle/>
              <a:p>
                <a:pPr marL="0" indent="0" algn="just">
                  <a:buNone/>
                </a:pPr>
                <a:r>
                  <a:rPr lang="en-US" sz="3200" dirty="0">
                    <a:latin typeface="Palatino" charset="0"/>
                    <a:ea typeface="Palatino" charset="0"/>
                    <a:cs typeface="Palatino" charset="0"/>
                  </a:rPr>
                  <a:t>We can see that generically there are at least four regions of pion production in SIDIS. Each region has significant experimental and theoretical interest, and each is important for understanding the nucleon structure. The precise demarcation of these regions is not exactly known yet is needed for phenomenological extraction of the nucleon structure. Factorization theorems allow one to relate each region to specific characteristics of nucleon structure. The purpose of this project is to identify the regions of momentum space for SIDIS data indicated in Fig. 1. Recently, Ref. [2] we introduced 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for the  various regions in SIDIS. Each  ratio is a function of underlying </a:t>
                </a:r>
                <a:r>
                  <a:rPr lang="en-US" sz="3200" dirty="0" err="1">
                    <a:latin typeface="Palatino" charset="0"/>
                    <a:ea typeface="Palatino" charset="0"/>
                    <a:cs typeface="Palatino" charset="0"/>
                  </a:rPr>
                  <a:t>parton</a:t>
                </a:r>
                <a:r>
                  <a:rPr lang="en-US" sz="3200" dirty="0">
                    <a:latin typeface="Palatino" charset="0"/>
                    <a:ea typeface="Palatino" charset="0"/>
                    <a:cs typeface="Palatino" charset="0"/>
                  </a:rPr>
                  <a:t> kinematics. For instance, if all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 </a:t>
                </a:r>
                <a14:m>
                  <m:oMath xmlns:m="http://schemas.openxmlformats.org/officeDocument/2006/math">
                    <m:r>
                      <a:rPr lang="en-US" sz="3200" i="1" dirty="0">
                        <a:latin typeface="Cambria Math" charset="0"/>
                        <a:ea typeface="Palatino" charset="0"/>
                        <a:cs typeface="Palatino" charset="0"/>
                      </a:rPr>
                      <m:t>≪</m:t>
                    </m:r>
                    <m:r>
                      <a:rPr lang="en-US" sz="3200" b="0" i="1" dirty="0" smtClean="0">
                        <a:latin typeface="Cambria Math" panose="02040503050406030204" pitchFamily="18" charset="0"/>
                        <a:ea typeface="Palatino" charset="0"/>
                        <a:cs typeface="Palatino" charset="0"/>
                      </a:rPr>
                      <m:t> </m:t>
                    </m:r>
                  </m:oMath>
                </a14:m>
                <a:r>
                  <a:rPr lang="en-US" sz="3200" dirty="0">
                    <a:latin typeface="Palatino" charset="0"/>
                    <a:ea typeface="Palatino" charset="0"/>
                    <a:cs typeface="Palatino" charset="0"/>
                  </a:rPr>
                  <a:t>1, then the corresponding region of the data is the Transverse Momentum Dependent (TMD) current fragmentation region. Concentrating on the  “current region” allows access to the intrinsic motion of quarks and gluons in hadrons: this is  known as the three-dimensional structure.</a:t>
                </a: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a:p>
                <a:pPr marL="0" indent="0" algn="just">
                  <a:buNone/>
                </a:pPr>
                <a:endParaRPr lang="en-US" sz="3200" dirty="0">
                  <a:latin typeface="Palatino" charset="0"/>
                  <a:ea typeface="Palatino" charset="0"/>
                  <a:cs typeface="Palatino" charset="0"/>
                </a:endParaRPr>
              </a:p>
            </p:txBody>
          </p:sp>
        </mc:Choice>
        <mc:Fallback>
          <p:sp>
            <p:nvSpPr>
              <p:cNvPr id="3" name="Content Placeholder 2"/>
              <p:cNvSpPr>
                <a:spLocks noGrp="1" noRot="1" noChangeAspect="1" noMove="1" noResize="1" noEditPoints="1" noAdjustHandles="1" noChangeArrowheads="1" noChangeShapeType="1" noTextEdit="1"/>
              </p:cNvSpPr>
              <p:nvPr>
                <p:ph sz="quarter" idx="32"/>
              </p:nvPr>
            </p:nvSpPr>
            <p:spPr>
              <a:xfrm>
                <a:off x="14808573" y="3978521"/>
                <a:ext cx="13990320" cy="7093115"/>
              </a:xfrm>
              <a:blipFill>
                <a:blip r:embed="rId4"/>
                <a:stretch>
                  <a:fillRect l="-1088" r="-997" b="-1964"/>
                </a:stretch>
              </a:blipFill>
            </p:spPr>
            <p:txBody>
              <a:bodyPr/>
              <a:lstStyle/>
              <a:p>
                <a:r>
                  <a:rPr lang="en-US">
                    <a:noFill/>
                  </a:rPr>
                  <a:t> </a:t>
                </a:r>
              </a:p>
            </p:txBody>
          </p:sp>
        </mc:Fallback>
      </mc:AlternateContent>
      <p:pic>
        <p:nvPicPr>
          <p:cNvPr id="17" name="Picture 16"/>
          <p:cNvPicPr>
            <a:picLocks noChangeAspect="1"/>
          </p:cNvPicPr>
          <p:nvPr/>
        </p:nvPicPr>
        <p:blipFill>
          <a:blip r:embed="rId5"/>
          <a:stretch>
            <a:fillRect/>
          </a:stretch>
        </p:blipFill>
        <p:spPr>
          <a:xfrm>
            <a:off x="3478087" y="156801"/>
            <a:ext cx="2546445" cy="2519919"/>
          </a:xfrm>
          <a:prstGeom prst="rect">
            <a:avLst/>
          </a:prstGeom>
        </p:spPr>
      </p:pic>
      <p:sp>
        <p:nvSpPr>
          <p:cNvPr id="30" name="Content Placeholder 2"/>
          <p:cNvSpPr>
            <a:spLocks noGrp="1"/>
          </p:cNvSpPr>
          <p:nvPr>
            <p:ph sz="quarter" idx="32"/>
          </p:nvPr>
        </p:nvSpPr>
        <p:spPr>
          <a:xfrm>
            <a:off x="392558" y="3981858"/>
            <a:ext cx="13990319" cy="23951773"/>
          </a:xfrm>
          <a:solidFill>
            <a:schemeClr val="bg1">
              <a:alpha val="81000"/>
            </a:schemeClr>
          </a:solidFill>
        </p:spPr>
        <p:txBody>
          <a:bodyPr lIns="91440">
            <a:noAutofit/>
          </a:bodyPr>
          <a:lstStyle/>
          <a:p>
            <a:pPr marL="0" indent="0" algn="just">
              <a:spcBef>
                <a:spcPts val="0"/>
              </a:spcBef>
              <a:buNone/>
            </a:pPr>
            <a:r>
              <a:rPr lang="en-US" sz="3200" dirty="0">
                <a:latin typeface="Palatino" charset="0"/>
                <a:ea typeface="Palatino" charset="0"/>
                <a:cs typeface="Palatino" charset="0"/>
              </a:rPr>
              <a:t>Protons and neutrons (nucleons), which make up the nucleus of an atom, are not fundamental constituents of matter, but are themselves made up of particles called quarks. These quarks are “glued” together by the strong nuclear force, which is mediated by another particle called the gluon.  Collectively quarks and gluons are called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Any particle containing quarks is called a hadron.  Moreover, the quarks are not static inside of a nucleon – they have an intrinsic momentum even for a nucleon at rest. Understanding the underlying structure of the nucleon in terms of partons  is one of the central goals of modern nuclear physics. </a:t>
            </a:r>
            <a:r>
              <a:rPr lang="en-US" sz="3200" dirty="0" err="1">
                <a:latin typeface="Palatino" charset="0"/>
                <a:ea typeface="Palatino" charset="0"/>
                <a:cs typeface="Palatino" charset="0"/>
              </a:rPr>
              <a:t>Partons</a:t>
            </a:r>
            <a:r>
              <a:rPr lang="en-US" sz="3200" dirty="0">
                <a:latin typeface="Palatino" charset="0"/>
                <a:ea typeface="Palatino" charset="0"/>
                <a:cs typeface="Palatino" charset="0"/>
              </a:rPr>
              <a:t> are not directly accessible by experiment, but rather experimental measurements are related by factorization theorems to functions that describe </a:t>
            </a:r>
            <a:r>
              <a:rPr lang="en-US" sz="3200" dirty="0" err="1">
                <a:latin typeface="Palatino" charset="0"/>
                <a:ea typeface="Palatino" charset="0"/>
                <a:cs typeface="Palatino" charset="0"/>
              </a:rPr>
              <a:t>partonic</a:t>
            </a:r>
            <a:r>
              <a:rPr lang="en-US" sz="3200" dirty="0">
                <a:latin typeface="Palatino" charset="0"/>
                <a:ea typeface="Palatino" charset="0"/>
                <a:cs typeface="Palatino" charset="0"/>
              </a:rPr>
              <a:t> structure of the nucleon.</a:t>
            </a:r>
          </a:p>
          <a:p>
            <a:pPr marL="0" indent="0" algn="just">
              <a:spcBef>
                <a:spcPts val="0"/>
              </a:spcBef>
              <a:buNone/>
            </a:pPr>
            <a:r>
              <a:rPr lang="en-US" sz="3200" dirty="0">
                <a:latin typeface="Palatino" charset="0"/>
                <a:ea typeface="Palatino" charset="0"/>
                <a:cs typeface="Palatino" charset="0"/>
              </a:rPr>
              <a:t>One of the ways to access intrinsic motion is through a process called semi-inclusive deep inelastic scattering (SIDIS).  In this reaction, a high-energy electron scatters off a quark within the nucleon.  This quark forms a hadron in the final-state (e.g., a pion), which is detected along with the scattered electron (see Fig. 1). </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general, </a:t>
            </a:r>
            <a:r>
              <a:rPr lang="en-US" sz="3200" dirty="0" err="1">
                <a:latin typeface="Palatino" charset="0"/>
                <a:ea typeface="Palatino" charset="0"/>
                <a:cs typeface="Palatino" charset="0"/>
              </a:rPr>
              <a:t>pions</a:t>
            </a:r>
            <a:r>
              <a:rPr lang="en-US" sz="3200" dirty="0">
                <a:latin typeface="Palatino" charset="0"/>
                <a:ea typeface="Palatino" charset="0"/>
                <a:cs typeface="Palatino" charset="0"/>
              </a:rPr>
              <a:t> in this reaction are produced from the remnants of the struck nucleon, or from gluons radiated in the process Ref. [1]. In this figure we show regions of pion production in rapidity, </a:t>
            </a:r>
            <a:r>
              <a:rPr lang="en-US" sz="3200" i="1" dirty="0">
                <a:latin typeface="Palatino" charset="0"/>
                <a:ea typeface="Palatino" charset="0"/>
                <a:cs typeface="Palatino" charset="0"/>
              </a:rPr>
              <a:t>y</a:t>
            </a:r>
            <a:r>
              <a:rPr lang="en-US" sz="3200" dirty="0">
                <a:latin typeface="Palatino" charset="0"/>
                <a:ea typeface="Palatino" charset="0"/>
                <a:cs typeface="Palatino" charset="0"/>
              </a:rPr>
              <a:t>, and transverse momentum </a:t>
            </a:r>
            <a:r>
              <a:rPr lang="en-US" sz="3200" i="1" dirty="0" err="1">
                <a:latin typeface="Palatino" charset="0"/>
                <a:ea typeface="Palatino" charset="0"/>
                <a:cs typeface="Palatino" charset="0"/>
              </a:rPr>
              <a:t>q</a:t>
            </a:r>
            <a:r>
              <a:rPr lang="en-US" sz="3200" i="1" baseline="-25000" dirty="0" err="1">
                <a:latin typeface="Palatino" charset="0"/>
                <a:ea typeface="Palatino" charset="0"/>
                <a:cs typeface="Palatino" charset="0"/>
              </a:rPr>
              <a:t>T</a:t>
            </a:r>
            <a:r>
              <a:rPr lang="en-US" sz="3200" i="1" baseline="-25000" dirty="0">
                <a:latin typeface="Palatino" charset="0"/>
                <a:ea typeface="Palatino" charset="0"/>
                <a:cs typeface="Palatino" charset="0"/>
              </a:rPr>
              <a:t> </a:t>
            </a:r>
            <a:r>
              <a:rPr lang="en-US" sz="3200" dirty="0">
                <a:latin typeface="Palatino" charset="0"/>
                <a:ea typeface="Palatino" charset="0"/>
                <a:cs typeface="Palatino" charset="0"/>
              </a:rPr>
              <a:t>plane:</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r>
              <a:rPr lang="en-US" sz="3200" dirty="0">
                <a:latin typeface="Palatino" charset="0"/>
                <a:ea typeface="Palatino" charset="0"/>
                <a:cs typeface="Palatino" charset="0"/>
              </a:rPr>
              <a:t>In our study we determine the portion of the data that corresponds to the current fragmentation region, and in particular, the one described by Transverse Momentum Dependent factorization theorems that describe the nucleon’s three dimensional structure in the momentum space.</a:t>
            </a: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a:p>
            <a:pPr marL="0" indent="0" algn="just">
              <a:spcBef>
                <a:spcPts val="0"/>
              </a:spcBef>
              <a:buNone/>
            </a:pPr>
            <a:endParaRPr lang="en-US" sz="3200" dirty="0">
              <a:latin typeface="Palatino" charset="0"/>
              <a:ea typeface="Palatino" charset="0"/>
              <a:cs typeface="Palatino" charset="0"/>
            </a:endParaRPr>
          </a:p>
        </p:txBody>
      </p:sp>
      <p:sp>
        <p:nvSpPr>
          <p:cNvPr id="29" name="Text Placeholder 8"/>
          <p:cNvSpPr>
            <a:spLocks noGrp="1"/>
          </p:cNvSpPr>
          <p:nvPr>
            <p:ph type="body" sz="quarter" idx="21"/>
          </p:nvPr>
        </p:nvSpPr>
        <p:spPr>
          <a:xfrm>
            <a:off x="366010" y="3178968"/>
            <a:ext cx="14022355" cy="804899"/>
          </a:xfrm>
        </p:spPr>
        <p:txBody>
          <a:bodyPr anchor="ctr" anchorCtr="0"/>
          <a:lstStyle/>
          <a:p>
            <a:r>
              <a:rPr lang="en-US" sz="4400" b="1" dirty="0">
                <a:latin typeface="Palatino" charset="0"/>
                <a:ea typeface="Palatino" charset="0"/>
                <a:cs typeface="Palatino" charset="0"/>
              </a:rPr>
              <a:t>introduction</a:t>
            </a:r>
            <a:endParaRPr lang="en-US" sz="3600" b="1" dirty="0">
              <a:latin typeface="Palatino" charset="0"/>
              <a:ea typeface="Palatino" charset="0"/>
              <a:cs typeface="Palatino" charset="0"/>
            </a:endParaRPr>
          </a:p>
        </p:txBody>
      </p:sp>
      <p:sp>
        <p:nvSpPr>
          <p:cNvPr id="9" name="Text Placeholder 8"/>
          <p:cNvSpPr>
            <a:spLocks noGrp="1"/>
          </p:cNvSpPr>
          <p:nvPr>
            <p:ph type="body" sz="quarter" idx="21"/>
          </p:nvPr>
        </p:nvSpPr>
        <p:spPr>
          <a:xfrm>
            <a:off x="14814058" y="3178968"/>
            <a:ext cx="13990320" cy="804899"/>
          </a:xfrm>
        </p:spPr>
        <p:txBody>
          <a:bodyPr anchor="ctr" anchorCtr="0"/>
          <a:lstStyle/>
          <a:p>
            <a:r>
              <a:rPr lang="en-US" sz="4400" b="1" dirty="0">
                <a:latin typeface="Palatino" charset="0"/>
                <a:ea typeface="Palatino" charset="0"/>
                <a:cs typeface="Palatino" charset="0"/>
              </a:rPr>
              <a:t>The SELECTION CRITERIA</a:t>
            </a:r>
          </a:p>
        </p:txBody>
      </p:sp>
      <p:sp>
        <p:nvSpPr>
          <p:cNvPr id="58" name="Content Placeholder 2"/>
          <p:cNvSpPr>
            <a:spLocks noGrp="1"/>
          </p:cNvSpPr>
          <p:nvPr>
            <p:ph sz="quarter" idx="32"/>
          </p:nvPr>
        </p:nvSpPr>
        <p:spPr>
          <a:xfrm>
            <a:off x="29427785" y="3987569"/>
            <a:ext cx="13990320" cy="7124563"/>
          </a:xfrm>
          <a:solidFill>
            <a:schemeClr val="bg1">
              <a:alpha val="81000"/>
            </a:schemeClr>
          </a:solidFill>
        </p:spPr>
        <p:txBody>
          <a:bodyPr lIns="91440">
            <a:normAutofit/>
          </a:bodyPr>
          <a:lstStyle/>
          <a:p>
            <a:pPr marL="0" indent="0" algn="just">
              <a:buNone/>
            </a:pPr>
            <a:r>
              <a:rPr lang="en-US" sz="3200" dirty="0">
                <a:latin typeface="Palatino" charset="0"/>
                <a:ea typeface="Palatino" charset="0"/>
                <a:cs typeface="Palatino" charset="0"/>
              </a:rPr>
              <a:t>In Fig. 2 the TMD-”current region” is indicated for future EIC kinematics.</a:t>
            </a:r>
          </a:p>
          <a:p>
            <a:pPr marL="0" indent="0" algn="just">
              <a:buNone/>
            </a:pPr>
            <a:r>
              <a:rPr lang="en-US" sz="3200" dirty="0">
                <a:latin typeface="Palatino" charset="0"/>
                <a:ea typeface="Palatino" charset="0"/>
                <a:cs typeface="Palatino" charset="0"/>
              </a:rPr>
              <a:t>Here we implemented ratios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and calculated their values for each point for the future measurements at the Electron Ion Collider [3]. The kinematical coverage for the EIC in terms of </a:t>
            </a:r>
            <a:r>
              <a:rPr lang="en-US" sz="3200" i="1" dirty="0" err="1">
                <a:latin typeface="Palatino" charset="0"/>
                <a:ea typeface="Palatino" charset="0"/>
                <a:cs typeface="Palatino" charset="0"/>
              </a:rPr>
              <a:t>x</a:t>
            </a:r>
            <a:r>
              <a:rPr lang="en-US" sz="3200" i="1" baseline="-25000" dirty="0" err="1">
                <a:latin typeface="Palatino" charset="0"/>
                <a:ea typeface="Palatino" charset="0"/>
                <a:cs typeface="Palatino" charset="0"/>
              </a:rPr>
              <a:t>Bj</a:t>
            </a:r>
            <a:r>
              <a:rPr lang="en-US" sz="3200" dirty="0">
                <a:latin typeface="Palatino" charset="0"/>
                <a:ea typeface="Palatino" charset="0"/>
                <a:cs typeface="Palatino" charset="0"/>
              </a:rPr>
              <a:t> and </a:t>
            </a:r>
            <a:r>
              <a:rPr lang="en-US" sz="3200" i="1" dirty="0">
                <a:latin typeface="Palatino" charset="0"/>
                <a:ea typeface="Palatino" charset="0"/>
                <a:cs typeface="Palatino" charset="0"/>
              </a:rPr>
              <a:t>Q</a:t>
            </a:r>
            <a:r>
              <a:rPr lang="en-US" sz="3200" i="1" baseline="30000" dirty="0">
                <a:latin typeface="Palatino" charset="0"/>
                <a:ea typeface="Palatino" charset="0"/>
                <a:cs typeface="Palatino" charset="0"/>
              </a:rPr>
              <a:t>2</a:t>
            </a:r>
            <a:r>
              <a:rPr lang="en-US" sz="3200" dirty="0">
                <a:latin typeface="Palatino" charset="0"/>
                <a:ea typeface="Palatino" charset="0"/>
                <a:cs typeface="Palatino" charset="0"/>
              </a:rPr>
              <a:t> is shown in Fig. 2. In each kinematical bin we show a panel with possible measured bins in </a:t>
            </a:r>
            <a:r>
              <a:rPr lang="en-US" sz="3200" i="1" dirty="0">
                <a:latin typeface="Palatino" charset="0"/>
                <a:ea typeface="Palatino" charset="0"/>
                <a:cs typeface="Palatino" charset="0"/>
              </a:rPr>
              <a:t>P</a:t>
            </a:r>
            <a:r>
              <a:rPr lang="en-US" sz="3200" i="1" baseline="-25000" dirty="0">
                <a:latin typeface="Palatino" charset="0"/>
                <a:ea typeface="Palatino" charset="0"/>
                <a:cs typeface="Palatino" charset="0"/>
              </a:rPr>
              <a:t>T</a:t>
            </a:r>
            <a:r>
              <a:rPr lang="en-US" sz="3200" dirty="0">
                <a:latin typeface="Palatino" charset="0"/>
                <a:ea typeface="Palatino" charset="0"/>
                <a:cs typeface="Palatino" charset="0"/>
              </a:rPr>
              <a:t> and </a:t>
            </a:r>
            <a:r>
              <a:rPr lang="en-US" sz="3200" i="1" dirty="0" err="1">
                <a:latin typeface="Palatino" charset="0"/>
                <a:ea typeface="Palatino" charset="0"/>
                <a:cs typeface="Palatino" charset="0"/>
              </a:rPr>
              <a:t>z</a:t>
            </a:r>
            <a:r>
              <a:rPr lang="en-US" sz="3200" i="1" baseline="-25000" dirty="0" err="1">
                <a:latin typeface="Palatino" charset="0"/>
                <a:ea typeface="Palatino" charset="0"/>
                <a:cs typeface="Palatino" charset="0"/>
              </a:rPr>
              <a:t>h</a:t>
            </a:r>
            <a:r>
              <a:rPr lang="en-US" sz="3200" i="1" baseline="-25000">
                <a:latin typeface="Palatino" charset="0"/>
                <a:ea typeface="Palatino" charset="0"/>
                <a:cs typeface="Palatino" charset="0"/>
              </a:rPr>
              <a:t> </a:t>
            </a:r>
            <a:r>
              <a:rPr lang="en-US" sz="3200">
                <a:latin typeface="Palatino" charset="0"/>
                <a:ea typeface="Palatino" charset="0"/>
                <a:cs typeface="Palatino" charset="0"/>
              </a:rPr>
              <a:t>. We </a:t>
            </a:r>
            <a:r>
              <a:rPr lang="en-US" sz="3200" dirty="0">
                <a:latin typeface="Palatino" charset="0"/>
                <a:ea typeface="Palatino" charset="0"/>
                <a:cs typeface="Palatino" charset="0"/>
              </a:rPr>
              <a:t>further evaluate the closeness, the “affinity”, of each bin to the TMD current region of SIDIS by performing Monte Carlo samplings of parton kinematics and ratios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charset="0"/>
                <a:ea typeface="Palatino" charset="0"/>
                <a:cs typeface="Palatino" charset="0"/>
              </a:rPr>
              <a:t>. The affinity of the bin is determined as the ration of number of times our MC results in this region over the total number of times we perform MC generation. Affinity is between 0% and 100% and is indicated with color bar in Fig. 2. The size of symbols in panels of Fig. 2 is proportional to the affinity. This estimate provides an intuitive tool to identify the data</a:t>
            </a:r>
            <a:r>
              <a:rPr lang="en-US" sz="3200" dirty="0">
                <a:latin typeface="Palatino"/>
                <a:cs typeface="Palatino"/>
              </a:rPr>
              <a:t> associated with TMD physics.</a:t>
            </a:r>
          </a:p>
          <a:p>
            <a:pPr marL="0" indent="0">
              <a:buNone/>
            </a:pPr>
            <a:endParaRPr lang="en-US" sz="3200" dirty="0">
              <a:latin typeface="Palatino"/>
              <a:ea typeface="Palatino" charset="0"/>
              <a:cs typeface="Palatino"/>
            </a:endParaRPr>
          </a:p>
          <a:p>
            <a:pPr marL="0" indent="0">
              <a:buNone/>
            </a:pPr>
            <a:endParaRPr lang="en-US" sz="3200" dirty="0">
              <a:latin typeface="Palatino" charset="0"/>
              <a:ea typeface="Palatino" charset="0"/>
              <a:cs typeface="Palatino" charset="0"/>
            </a:endParaRPr>
          </a:p>
        </p:txBody>
      </p:sp>
      <p:sp>
        <p:nvSpPr>
          <p:cNvPr id="82" name="TextBox 81"/>
          <p:cNvSpPr txBox="1"/>
          <p:nvPr/>
        </p:nvSpPr>
        <p:spPr>
          <a:xfrm>
            <a:off x="9387037" y="12248710"/>
            <a:ext cx="4496889" cy="4832092"/>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1:  Schematic diagram of semi-inclusive deep inelastic scattering (SIDIS): a high-energy electron knocks a quark out of the nucleon. The quark or spectators from the proton forms a pion in the final state, which is detected along with the scattered electron.</a:t>
            </a:r>
          </a:p>
        </p:txBody>
      </p:sp>
      <p:sp>
        <p:nvSpPr>
          <p:cNvPr id="83" name="TextBox 82"/>
          <p:cNvSpPr txBox="1"/>
          <p:nvPr/>
        </p:nvSpPr>
        <p:spPr>
          <a:xfrm>
            <a:off x="14986612" y="12568281"/>
            <a:ext cx="5030484" cy="3539430"/>
          </a:xfrm>
          <a:prstGeom prst="rect">
            <a:avLst/>
          </a:prstGeom>
          <a:solidFill>
            <a:schemeClr val="bg1">
              <a:alpha val="79000"/>
            </a:schemeClr>
          </a:solidFill>
        </p:spPr>
        <p:txBody>
          <a:bodyPr wrap="square" rtlCol="0">
            <a:spAutoFit/>
          </a:bodyPr>
          <a:lstStyle/>
          <a:p>
            <a:r>
              <a:rPr lang="en-US" sz="2800" dirty="0">
                <a:latin typeface="Palatino" charset="0"/>
                <a:ea typeface="Palatino" charset="0"/>
                <a:cs typeface="Palatino" charset="0"/>
              </a:rPr>
              <a:t>Figure 3: Sketch of kinematical regions of SIDIS in terms of the produced hadron’s </a:t>
            </a:r>
            <a:r>
              <a:rPr lang="en-US" sz="2800" dirty="0" err="1">
                <a:latin typeface="Palatino" charset="0"/>
                <a:ea typeface="Palatino" charset="0"/>
                <a:cs typeface="Palatino" charset="0"/>
              </a:rPr>
              <a:t>Breit</a:t>
            </a:r>
            <a:r>
              <a:rPr lang="en-US" sz="2800" dirty="0">
                <a:latin typeface="Palatino" charset="0"/>
                <a:ea typeface="Palatino" charset="0"/>
                <a:cs typeface="Palatino" charset="0"/>
              </a:rPr>
              <a:t> frame rapidity and transverse momentum. In each region, the type of suppression factors that give factorization are shown. From Ref.[2]. </a:t>
            </a:r>
          </a:p>
        </p:txBody>
      </p:sp>
      <p:sp>
        <p:nvSpPr>
          <p:cNvPr id="92" name="Content Placeholder 2"/>
          <p:cNvSpPr>
            <a:spLocks noGrp="1"/>
          </p:cNvSpPr>
          <p:nvPr>
            <p:ph sz="quarter" idx="32"/>
          </p:nvPr>
        </p:nvSpPr>
        <p:spPr>
          <a:xfrm>
            <a:off x="402997" y="28858260"/>
            <a:ext cx="28401380" cy="3603112"/>
          </a:xfrm>
          <a:solidFill>
            <a:schemeClr val="bg1">
              <a:alpha val="81000"/>
            </a:schemeClr>
          </a:solidFill>
        </p:spPr>
        <p:txBody>
          <a:bodyPr lIns="91440">
            <a:normAutofit/>
          </a:bodyPr>
          <a:lstStyle/>
          <a:p>
            <a:pPr marL="0" indent="0" algn="just">
              <a:buNone/>
            </a:pPr>
            <a:r>
              <a:rPr lang="en-US" sz="3200" dirty="0">
                <a:latin typeface="Palatino"/>
                <a:cs typeface="Palatino"/>
              </a:rPr>
              <a:t>We have successfully applied the </a:t>
            </a:r>
            <a:r>
              <a:rPr lang="en-US" sz="3200" dirty="0">
                <a:latin typeface="Palatino" charset="0"/>
                <a:ea typeface="Palatino" charset="0"/>
                <a:cs typeface="Palatino" charset="0"/>
              </a:rPr>
              <a:t>ratio criteria, R</a:t>
            </a:r>
            <a:r>
              <a:rPr lang="en-US" sz="3200" baseline="-25000" dirty="0">
                <a:latin typeface="Palatino" charset="0"/>
                <a:ea typeface="Palatino" charset="0"/>
                <a:cs typeface="Palatino" charset="0"/>
              </a:rPr>
              <a:t>0</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1</a:t>
            </a:r>
            <a:r>
              <a:rPr lang="en-US" sz="3200" dirty="0">
                <a:latin typeface="Palatino" charset="0"/>
                <a:ea typeface="Palatino" charset="0"/>
                <a:cs typeface="Palatino" charset="0"/>
              </a:rPr>
              <a:t>, R</a:t>
            </a:r>
            <a:r>
              <a:rPr lang="en-US" sz="3200" baseline="-25000" dirty="0">
                <a:latin typeface="Palatino" charset="0"/>
                <a:ea typeface="Palatino" charset="0"/>
                <a:cs typeface="Palatino" charset="0"/>
              </a:rPr>
              <a:t>2</a:t>
            </a:r>
            <a:r>
              <a:rPr lang="en-US" sz="3200" dirty="0">
                <a:latin typeface="Palatino"/>
                <a:cs typeface="Palatino"/>
              </a:rPr>
              <a:t>, proposed in Ref. [2], to future  SIDIS data. Moreover, we have shown that the region of applicability of TMD factorization is compatible with naïve expectations, namely, low </a:t>
            </a:r>
            <a:r>
              <a:rPr lang="en-US" sz="3200" i="1" dirty="0">
                <a:latin typeface="Palatino"/>
                <a:cs typeface="Palatino"/>
              </a:rPr>
              <a:t>P</a:t>
            </a:r>
            <a:r>
              <a:rPr lang="en-US" sz="3200" i="1" baseline="-25000" dirty="0">
                <a:latin typeface="Palatino"/>
                <a:cs typeface="Palatino"/>
              </a:rPr>
              <a:t>T</a:t>
            </a:r>
            <a:r>
              <a:rPr lang="en-US" sz="3200" i="1" dirty="0">
                <a:latin typeface="Palatino"/>
                <a:cs typeface="Palatino"/>
              </a:rPr>
              <a:t> </a:t>
            </a:r>
            <a:r>
              <a:rPr lang="en-US" sz="3200" dirty="0">
                <a:latin typeface="Palatino"/>
                <a:cs typeface="Palatino"/>
              </a:rPr>
              <a:t>region and large </a:t>
            </a:r>
            <a:r>
              <a:rPr lang="en-US" sz="3200" i="1" dirty="0" err="1">
                <a:latin typeface="Palatino" charset="0"/>
                <a:ea typeface="Palatino" charset="0"/>
                <a:cs typeface="Palatino" charset="0"/>
              </a:rPr>
              <a:t>z</a:t>
            </a:r>
            <a:r>
              <a:rPr lang="en-US" sz="3200" i="1" baseline="-25000" dirty="0" err="1">
                <a:latin typeface="Palatino" charset="0"/>
                <a:ea typeface="Palatino" charset="0"/>
                <a:cs typeface="Palatino" charset="0"/>
              </a:rPr>
              <a:t>h</a:t>
            </a:r>
            <a:r>
              <a:rPr lang="en-US" sz="3200" i="1" baseline="-25000" dirty="0">
                <a:latin typeface="Palatino" charset="0"/>
                <a:ea typeface="Palatino" charset="0"/>
                <a:cs typeface="Palatino" charset="0"/>
              </a:rPr>
              <a:t> </a:t>
            </a:r>
            <a:r>
              <a:rPr lang="en-US" sz="3200" dirty="0">
                <a:latin typeface="Palatino"/>
                <a:cs typeface="Palatino"/>
              </a:rPr>
              <a:t>. The next step step of our analysis will be to include a phenomenological fit of the data and to extract the underlying TMDs. We will also investigate the influence of the choice of </a:t>
            </a:r>
            <a:r>
              <a:rPr lang="en-US" sz="3200" dirty="0" err="1">
                <a:latin typeface="Palatino"/>
                <a:cs typeface="Palatino"/>
              </a:rPr>
              <a:t>parton</a:t>
            </a:r>
            <a:r>
              <a:rPr lang="en-US" sz="3200" dirty="0">
                <a:latin typeface="Palatino"/>
                <a:cs typeface="Palatino"/>
              </a:rPr>
              <a:t> kinematics on the ratios, and the subsequent determination of TMDs.</a:t>
            </a:r>
          </a:p>
          <a:p>
            <a:pPr marL="0" indent="0" algn="just">
              <a:buNone/>
            </a:pPr>
            <a:r>
              <a:rPr lang="en-US" sz="3200" dirty="0">
                <a:latin typeface="Palatino"/>
                <a:cs typeface="Palatino"/>
              </a:rPr>
              <a:t>This tool that we have developed  will help to demarcate regions of pion production in SIDIS and will be useful for both experimental and phenomenological communities of hadron physics and help sharpen the physics goals of the EIC project.</a:t>
            </a:r>
          </a:p>
        </p:txBody>
      </p:sp>
      <p:sp>
        <p:nvSpPr>
          <p:cNvPr id="77" name="Text Placeholder 8"/>
          <p:cNvSpPr>
            <a:spLocks noGrp="1"/>
          </p:cNvSpPr>
          <p:nvPr>
            <p:ph type="body" sz="quarter" idx="21"/>
          </p:nvPr>
        </p:nvSpPr>
        <p:spPr>
          <a:xfrm>
            <a:off x="29407870" y="3178968"/>
            <a:ext cx="13990320" cy="804899"/>
          </a:xfrm>
        </p:spPr>
        <p:txBody>
          <a:bodyPr anchor="ctr" anchorCtr="0"/>
          <a:lstStyle/>
          <a:p>
            <a:r>
              <a:rPr lang="en-US" sz="4400" b="1" dirty="0">
                <a:latin typeface="Palatino" charset="0"/>
                <a:ea typeface="Palatino" charset="0"/>
                <a:cs typeface="Palatino" charset="0"/>
              </a:rPr>
              <a:t>DATA Analysis</a:t>
            </a: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45795" y="-240271"/>
            <a:ext cx="7245405" cy="3284304"/>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565" y="38969"/>
            <a:ext cx="2751887" cy="2766270"/>
          </a:xfrm>
          <a:prstGeom prst="rect">
            <a:avLst/>
          </a:prstGeom>
        </p:spPr>
      </p:pic>
      <p:sp>
        <p:nvSpPr>
          <p:cNvPr id="57" name="Text Placeholder 8"/>
          <p:cNvSpPr>
            <a:spLocks noGrp="1"/>
          </p:cNvSpPr>
          <p:nvPr>
            <p:ph type="body" sz="quarter" idx="21"/>
          </p:nvPr>
        </p:nvSpPr>
        <p:spPr>
          <a:xfrm>
            <a:off x="392558" y="28107685"/>
            <a:ext cx="28401380" cy="742296"/>
          </a:xfrm>
        </p:spPr>
        <p:txBody>
          <a:bodyPr/>
          <a:lstStyle/>
          <a:p>
            <a:r>
              <a:rPr lang="en-US" sz="4400" b="1" dirty="0">
                <a:latin typeface="Palatino" charset="0"/>
                <a:ea typeface="Palatino" charset="0"/>
                <a:cs typeface="Palatino" charset="0"/>
              </a:rPr>
              <a:t>Conclusions and outlook</a:t>
            </a:r>
          </a:p>
        </p:txBody>
      </p:sp>
      <p:pic>
        <p:nvPicPr>
          <p:cNvPr id="12" name="Picture 11">
            <a:extLst>
              <a:ext uri="{FF2B5EF4-FFF2-40B4-BE49-F238E27FC236}">
                <a16:creationId xmlns:a16="http://schemas.microsoft.com/office/drawing/2014/main" id="{F0416EBF-A60A-0841-B19B-7FF6204475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76769" y="11581484"/>
            <a:ext cx="29058112" cy="16350115"/>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9084" y="18862490"/>
            <a:ext cx="8453364" cy="6544887"/>
          </a:xfrm>
          <a:prstGeom prst="rect">
            <a:avLst/>
          </a:prstGeom>
        </p:spPr>
      </p:pic>
      <p:grpSp>
        <p:nvGrpSpPr>
          <p:cNvPr id="50" name="Group 49">
            <a:extLst>
              <a:ext uri="{FF2B5EF4-FFF2-40B4-BE49-F238E27FC236}">
                <a16:creationId xmlns:a16="http://schemas.microsoft.com/office/drawing/2014/main" id="{5345F320-6704-294F-A031-ED450AC97A2F}"/>
              </a:ext>
            </a:extLst>
          </p:cNvPr>
          <p:cNvGrpSpPr/>
          <p:nvPr/>
        </p:nvGrpSpPr>
        <p:grpSpPr>
          <a:xfrm rot="570745">
            <a:off x="1531460" y="13526447"/>
            <a:ext cx="1628633" cy="1019811"/>
            <a:chOff x="4605017" y="580679"/>
            <a:chExt cx="2630508" cy="1669709"/>
          </a:xfrm>
        </p:grpSpPr>
        <p:cxnSp>
          <p:nvCxnSpPr>
            <p:cNvPr id="55" name="Straight Connector 54">
              <a:extLst>
                <a:ext uri="{FF2B5EF4-FFF2-40B4-BE49-F238E27FC236}">
                  <a16:creationId xmlns:a16="http://schemas.microsoft.com/office/drawing/2014/main" id="{AD8F3458-AA2B-8148-980F-3445EAE82E3B}"/>
                </a:ext>
              </a:extLst>
            </p:cNvPr>
            <p:cNvCxnSpPr>
              <a:cxnSpLocks/>
            </p:cNvCxnSpPr>
            <p:nvPr/>
          </p:nvCxnSpPr>
          <p:spPr>
            <a:xfrm>
              <a:off x="4605017" y="2250388"/>
              <a:ext cx="219706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69BA9D-31CD-9A47-8ADB-ACD905036C66}"/>
                </a:ext>
              </a:extLst>
            </p:cNvPr>
            <p:cNvCxnSpPr>
              <a:cxnSpLocks/>
            </p:cNvCxnSpPr>
            <p:nvPr/>
          </p:nvCxnSpPr>
          <p:spPr>
            <a:xfrm rot="21029255" flipH="1">
              <a:off x="6669866" y="580679"/>
              <a:ext cx="565659" cy="162884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BBF5109-FE69-7C4E-8EC5-2281C32B169B}"/>
                  </a:ext>
                </a:extLst>
              </p:cNvPr>
              <p:cNvSpPr txBox="1"/>
              <p:nvPr/>
            </p:nvSpPr>
            <p:spPr>
              <a:xfrm>
                <a:off x="1085544" y="14016987"/>
                <a:ext cx="4461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𝑙</m:t>
                      </m:r>
                    </m:oMath>
                  </m:oMathPara>
                </a14:m>
                <a:endParaRPr lang="en-US" sz="2800" dirty="0"/>
              </a:p>
            </p:txBody>
          </p:sp>
        </mc:Choice>
        <mc:Fallback xmlns="">
          <p:sp>
            <p:nvSpPr>
              <p:cNvPr id="51" name="TextBox 50">
                <a:extLst>
                  <a:ext uri="{FF2B5EF4-FFF2-40B4-BE49-F238E27FC236}">
                    <a16:creationId xmlns:a16="http://schemas.microsoft.com/office/drawing/2014/main" id="{3BBF5109-FE69-7C4E-8EC5-2281C32B169B}"/>
                  </a:ext>
                </a:extLst>
              </p:cNvPr>
              <p:cNvSpPr txBox="1">
                <a:spLocks noRot="1" noChangeAspect="1" noMove="1" noResize="1" noEditPoints="1" noAdjustHandles="1" noChangeArrowheads="1" noChangeShapeType="1" noTextEdit="1"/>
              </p:cNvSpPr>
              <p:nvPr/>
            </p:nvSpPr>
            <p:spPr>
              <a:xfrm>
                <a:off x="1085544" y="14016987"/>
                <a:ext cx="446159"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8FBE050-4F97-9147-AC77-60CD4455CB52}"/>
                  </a:ext>
                </a:extLst>
              </p:cNvPr>
              <p:cNvSpPr txBox="1"/>
              <p:nvPr/>
            </p:nvSpPr>
            <p:spPr>
              <a:xfrm>
                <a:off x="3162559" y="13262851"/>
                <a:ext cx="44615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𝑙</m:t>
                      </m:r>
                      <m:r>
                        <a:rPr lang="en-US" sz="2800" b="0" i="1" smtClean="0">
                          <a:latin typeface="Cambria Math" panose="02040503050406030204" pitchFamily="18" charset="0"/>
                        </a:rPr>
                        <m:t>′</m:t>
                      </m:r>
                    </m:oMath>
                  </m:oMathPara>
                </a14:m>
                <a:endParaRPr lang="en-US" sz="2800" dirty="0"/>
              </a:p>
            </p:txBody>
          </p:sp>
        </mc:Choice>
        <mc:Fallback xmlns="">
          <p:sp>
            <p:nvSpPr>
              <p:cNvPr id="52" name="TextBox 51">
                <a:extLst>
                  <a:ext uri="{FF2B5EF4-FFF2-40B4-BE49-F238E27FC236}">
                    <a16:creationId xmlns:a16="http://schemas.microsoft.com/office/drawing/2014/main" id="{78FBE050-4F97-9147-AC77-60CD4455CB52}"/>
                  </a:ext>
                </a:extLst>
              </p:cNvPr>
              <p:cNvSpPr txBox="1">
                <a:spLocks noRot="1" noChangeAspect="1" noMove="1" noResize="1" noEditPoints="1" noAdjustHandles="1" noChangeArrowheads="1" noChangeShapeType="1" noTextEdit="1"/>
              </p:cNvSpPr>
              <p:nvPr/>
            </p:nvSpPr>
            <p:spPr>
              <a:xfrm>
                <a:off x="3162559" y="13262851"/>
                <a:ext cx="446159" cy="523220"/>
              </a:xfrm>
              <a:prstGeom prst="rect">
                <a:avLst/>
              </a:prstGeom>
              <a:blipFill>
                <a:blip r:embed="rId11"/>
                <a:stretch>
                  <a:fillRect l="-2778" r="-2778"/>
                </a:stretch>
              </a:blipFill>
            </p:spPr>
            <p:txBody>
              <a:bodyPr/>
              <a:lstStyle/>
              <a:p>
                <a:r>
                  <a:rPr lang="en-US">
                    <a:noFill/>
                  </a:rPr>
                  <a:t> </a:t>
                </a:r>
              </a:p>
            </p:txBody>
          </p:sp>
        </mc:Fallback>
      </mc:AlternateContent>
      <p:sp>
        <p:nvSpPr>
          <p:cNvPr id="53" name="Isosceles Triangle 97">
            <a:extLst>
              <a:ext uri="{FF2B5EF4-FFF2-40B4-BE49-F238E27FC236}">
                <a16:creationId xmlns:a16="http://schemas.microsoft.com/office/drawing/2014/main" id="{D99C3D66-97D8-4A48-B730-E4CB59DE482A}"/>
              </a:ext>
            </a:extLst>
          </p:cNvPr>
          <p:cNvSpPr/>
          <p:nvPr/>
        </p:nvSpPr>
        <p:spPr>
          <a:xfrm rot="6020211">
            <a:off x="2040654" y="14443879"/>
            <a:ext cx="148346" cy="14337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98">
            <a:extLst>
              <a:ext uri="{FF2B5EF4-FFF2-40B4-BE49-F238E27FC236}">
                <a16:creationId xmlns:a16="http://schemas.microsoft.com/office/drawing/2014/main" id="{04649F04-0A37-AE4E-9B4C-561A28DE40B9}"/>
              </a:ext>
            </a:extLst>
          </p:cNvPr>
          <p:cNvSpPr>
            <a:spLocks noChangeAspect="1"/>
          </p:cNvSpPr>
          <p:nvPr/>
        </p:nvSpPr>
        <p:spPr>
          <a:xfrm rot="1232413">
            <a:off x="2928401" y="13978870"/>
            <a:ext cx="143376" cy="148346"/>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6B6841BA-D261-1F49-B0AF-409EE2A942F7}"/>
              </a:ext>
            </a:extLst>
          </p:cNvPr>
          <p:cNvGrpSpPr/>
          <p:nvPr/>
        </p:nvGrpSpPr>
        <p:grpSpPr>
          <a:xfrm rot="20523392">
            <a:off x="3065761" y="13909271"/>
            <a:ext cx="1119235" cy="2103416"/>
            <a:chOff x="6724117" y="4912669"/>
            <a:chExt cx="1119235" cy="2103416"/>
          </a:xfrm>
        </p:grpSpPr>
        <p:grpSp>
          <p:nvGrpSpPr>
            <p:cNvPr id="60" name="Group 59">
              <a:extLst>
                <a:ext uri="{FF2B5EF4-FFF2-40B4-BE49-F238E27FC236}">
                  <a16:creationId xmlns:a16="http://schemas.microsoft.com/office/drawing/2014/main" id="{673F9EC9-E377-B44A-8443-17A1968059F5}"/>
                </a:ext>
              </a:extLst>
            </p:cNvPr>
            <p:cNvGrpSpPr/>
            <p:nvPr/>
          </p:nvGrpSpPr>
          <p:grpSpPr>
            <a:xfrm rot="1995755">
              <a:off x="6746747" y="4912669"/>
              <a:ext cx="1096605" cy="2103416"/>
              <a:chOff x="1271513" y="4613732"/>
              <a:chExt cx="954351" cy="1989797"/>
            </a:xfrm>
          </p:grpSpPr>
          <p:sp>
            <p:nvSpPr>
              <p:cNvPr id="71" name="Oval 70">
                <a:extLst>
                  <a:ext uri="{FF2B5EF4-FFF2-40B4-BE49-F238E27FC236}">
                    <a16:creationId xmlns:a16="http://schemas.microsoft.com/office/drawing/2014/main" id="{9880B1C8-798E-D048-83D3-F223B9E568F8}"/>
                  </a:ext>
                </a:extLst>
              </p:cNvPr>
              <p:cNvSpPr/>
              <p:nvPr/>
            </p:nvSpPr>
            <p:spPr>
              <a:xfrm>
                <a:off x="1352480" y="4613732"/>
                <a:ext cx="873384" cy="198979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723BAC8-2221-F448-A389-E083DEFC38B1}"/>
                  </a:ext>
                </a:extLst>
              </p:cNvPr>
              <p:cNvSpPr/>
              <p:nvPr/>
            </p:nvSpPr>
            <p:spPr>
              <a:xfrm>
                <a:off x="1271513" y="4613732"/>
                <a:ext cx="873384" cy="1989797"/>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Oval 60">
              <a:extLst>
                <a:ext uri="{FF2B5EF4-FFF2-40B4-BE49-F238E27FC236}">
                  <a16:creationId xmlns:a16="http://schemas.microsoft.com/office/drawing/2014/main" id="{263AD662-77FD-3149-984A-B0FF8EDF0EB4}"/>
                </a:ext>
              </a:extLst>
            </p:cNvPr>
            <p:cNvSpPr/>
            <p:nvPr/>
          </p:nvSpPr>
          <p:spPr>
            <a:xfrm rot="1995755">
              <a:off x="7428310" y="5738878"/>
              <a:ext cx="183757" cy="36848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D6EB3AF-CE54-EE4C-AFF7-187FF160FC1C}"/>
                </a:ext>
              </a:extLst>
            </p:cNvPr>
            <p:cNvSpPr/>
            <p:nvPr/>
          </p:nvSpPr>
          <p:spPr>
            <a:xfrm rot="1995755">
              <a:off x="7558715" y="5158600"/>
              <a:ext cx="183757" cy="368481"/>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999F1CE4-2AB6-D04A-8866-F75B553EF598}"/>
                </a:ext>
              </a:extLst>
            </p:cNvPr>
            <p:cNvSpPr/>
            <p:nvPr/>
          </p:nvSpPr>
          <p:spPr>
            <a:xfrm rot="1995755">
              <a:off x="6897922" y="6070233"/>
              <a:ext cx="183757" cy="36848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29905180-34D9-9645-BF55-2953AAAE9752}"/>
                </a:ext>
              </a:extLst>
            </p:cNvPr>
            <p:cNvSpPr/>
            <p:nvPr/>
          </p:nvSpPr>
          <p:spPr>
            <a:xfrm rot="1995755">
              <a:off x="7014405" y="6622823"/>
              <a:ext cx="73299" cy="15349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88BAFE2-22A6-9249-908F-F65B786FEA6C}"/>
                </a:ext>
              </a:extLst>
            </p:cNvPr>
            <p:cNvSpPr/>
            <p:nvPr/>
          </p:nvSpPr>
          <p:spPr>
            <a:xfrm rot="1995755">
              <a:off x="6724117" y="6433218"/>
              <a:ext cx="73299" cy="15349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7ED8A9C-3F8B-F440-A05C-7D4975F179CB}"/>
                </a:ext>
              </a:extLst>
            </p:cNvPr>
            <p:cNvSpPr/>
            <p:nvPr/>
          </p:nvSpPr>
          <p:spPr>
            <a:xfrm rot="1995755">
              <a:off x="7331139" y="6257723"/>
              <a:ext cx="73299" cy="15349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40327995-8826-E042-A37F-DAE537F19221}"/>
                </a:ext>
              </a:extLst>
            </p:cNvPr>
            <p:cNvSpPr/>
            <p:nvPr/>
          </p:nvSpPr>
          <p:spPr>
            <a:xfrm rot="1995755">
              <a:off x="7195826" y="5628639"/>
              <a:ext cx="106081" cy="20823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BF9B1EF-127A-1A4F-8257-ADEF633E428F}"/>
                </a:ext>
              </a:extLst>
            </p:cNvPr>
            <p:cNvSpPr/>
            <p:nvPr/>
          </p:nvSpPr>
          <p:spPr>
            <a:xfrm rot="1995755">
              <a:off x="6797857" y="5744113"/>
              <a:ext cx="106081" cy="20823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E6B5A7D-7BD8-114C-9DD5-975EAB6DCA6E}"/>
                </a:ext>
              </a:extLst>
            </p:cNvPr>
            <p:cNvSpPr/>
            <p:nvPr/>
          </p:nvSpPr>
          <p:spPr>
            <a:xfrm rot="1995755">
              <a:off x="7182945" y="5273393"/>
              <a:ext cx="106081" cy="20823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45">
            <a:extLst>
              <a:ext uri="{FF2B5EF4-FFF2-40B4-BE49-F238E27FC236}">
                <a16:creationId xmlns:a16="http://schemas.microsoft.com/office/drawing/2014/main" id="{82AD1FB9-FC5D-254B-948C-6C9E3F706E21}"/>
              </a:ext>
            </a:extLst>
          </p:cNvPr>
          <p:cNvPicPr>
            <a:picLocks noChangeAspect="1"/>
          </p:cNvPicPr>
          <p:nvPr/>
        </p:nvPicPr>
        <p:blipFill>
          <a:blip r:embed="rId12"/>
          <a:stretch>
            <a:fillRect/>
          </a:stretch>
        </p:blipFill>
        <p:spPr>
          <a:xfrm rot="2769477">
            <a:off x="2630311" y="14808303"/>
            <a:ext cx="925114" cy="319163"/>
          </a:xfrm>
          <a:prstGeom prst="rect">
            <a:avLst/>
          </a:prstGeom>
        </p:spPr>
      </p:pic>
      <p:pic>
        <p:nvPicPr>
          <p:cNvPr id="73" name="Image" descr="Image">
            <a:extLst>
              <a:ext uri="{FF2B5EF4-FFF2-40B4-BE49-F238E27FC236}">
                <a16:creationId xmlns:a16="http://schemas.microsoft.com/office/drawing/2014/main" id="{5108CBC0-339F-7D48-AED4-B5A83818941B}"/>
              </a:ext>
            </a:extLst>
          </p:cNvPr>
          <p:cNvPicPr>
            <a:picLocks noChangeAspect="1"/>
          </p:cNvPicPr>
          <p:nvPr/>
        </p:nvPicPr>
        <p:blipFill>
          <a:blip r:embed="rId13"/>
          <a:stretch>
            <a:fillRect/>
          </a:stretch>
        </p:blipFill>
        <p:spPr>
          <a:xfrm>
            <a:off x="5008206" y="15948991"/>
            <a:ext cx="1397000" cy="1155700"/>
          </a:xfrm>
          <a:prstGeom prst="rect">
            <a:avLst/>
          </a:prstGeom>
          <a:ln w="12700">
            <a:miter lim="400000"/>
          </a:ln>
        </p:spPr>
      </p:pic>
      <p:pic>
        <p:nvPicPr>
          <p:cNvPr id="74" name="Image" descr="Image">
            <a:extLst>
              <a:ext uri="{FF2B5EF4-FFF2-40B4-BE49-F238E27FC236}">
                <a16:creationId xmlns:a16="http://schemas.microsoft.com/office/drawing/2014/main" id="{20D17EBF-4393-F54A-9FB7-6A242D6431AD}"/>
              </a:ext>
            </a:extLst>
          </p:cNvPr>
          <p:cNvPicPr>
            <a:picLocks noChangeAspect="1"/>
          </p:cNvPicPr>
          <p:nvPr/>
        </p:nvPicPr>
        <p:blipFill>
          <a:blip r:embed="rId13"/>
          <a:stretch>
            <a:fillRect/>
          </a:stretch>
        </p:blipFill>
        <p:spPr>
          <a:xfrm>
            <a:off x="5236806" y="14437691"/>
            <a:ext cx="1397000" cy="1155700"/>
          </a:xfrm>
          <a:prstGeom prst="rect">
            <a:avLst/>
          </a:prstGeom>
          <a:ln w="12700">
            <a:miter lim="400000"/>
          </a:ln>
        </p:spPr>
      </p:pic>
      <p:pic>
        <p:nvPicPr>
          <p:cNvPr id="76" name="Image" descr="Image">
            <a:extLst>
              <a:ext uri="{FF2B5EF4-FFF2-40B4-BE49-F238E27FC236}">
                <a16:creationId xmlns:a16="http://schemas.microsoft.com/office/drawing/2014/main" id="{3819F498-A7B8-4E4A-9B53-934E87E7F100}"/>
              </a:ext>
            </a:extLst>
          </p:cNvPr>
          <p:cNvPicPr>
            <a:picLocks noChangeAspect="1"/>
          </p:cNvPicPr>
          <p:nvPr/>
        </p:nvPicPr>
        <p:blipFill>
          <a:blip r:embed="rId13"/>
          <a:stretch>
            <a:fillRect/>
          </a:stretch>
        </p:blipFill>
        <p:spPr>
          <a:xfrm>
            <a:off x="5198706" y="13840791"/>
            <a:ext cx="1397000" cy="1155700"/>
          </a:xfrm>
          <a:prstGeom prst="rect">
            <a:avLst/>
          </a:prstGeom>
          <a:ln w="12700">
            <a:miter lim="400000"/>
          </a:ln>
        </p:spPr>
      </p:pic>
      <p:sp>
        <p:nvSpPr>
          <p:cNvPr id="78" name="Line">
            <a:extLst>
              <a:ext uri="{FF2B5EF4-FFF2-40B4-BE49-F238E27FC236}">
                <a16:creationId xmlns:a16="http://schemas.microsoft.com/office/drawing/2014/main" id="{E8F00A2A-914F-7F42-B182-FDFF881C92FF}"/>
              </a:ext>
            </a:extLst>
          </p:cNvPr>
          <p:cNvSpPr/>
          <p:nvPr/>
        </p:nvSpPr>
        <p:spPr>
          <a:xfrm>
            <a:off x="4207328" y="14292141"/>
            <a:ext cx="1135134" cy="1"/>
          </a:xfrm>
          <a:prstGeom prst="line">
            <a:avLst/>
          </a:prstGeom>
          <a:ln w="50800">
            <a:solidFill>
              <a:schemeClr val="accent1">
                <a:hueOff val="114395"/>
                <a:lumOff val="-24975"/>
              </a:schemeClr>
            </a:solidFill>
            <a:miter lim="400000"/>
            <a:tailEnd type="triangle"/>
          </a:ln>
        </p:spPr>
        <p:txBody>
          <a:bodyPr lIns="0" tIns="0" rIns="0" bIns="0"/>
          <a:lstStyle/>
          <a:p>
            <a:pPr algn="ctr">
              <a:spcBef>
                <a:spcPts val="0"/>
              </a:spcBef>
              <a:defRPr sz="2400" spc="0">
                <a:solidFill>
                  <a:srgbClr val="FFFFFF"/>
                </a:solidFill>
                <a:latin typeface="DIN Alternate"/>
                <a:ea typeface="DIN Alternate"/>
                <a:cs typeface="DIN Alternate"/>
                <a:sym typeface="DIN Alternate"/>
              </a:defRPr>
            </a:pPr>
            <a:endParaRPr/>
          </a:p>
        </p:txBody>
      </p:sp>
      <p:sp>
        <p:nvSpPr>
          <p:cNvPr id="79" name="Line">
            <a:extLst>
              <a:ext uri="{FF2B5EF4-FFF2-40B4-BE49-F238E27FC236}">
                <a16:creationId xmlns:a16="http://schemas.microsoft.com/office/drawing/2014/main" id="{4FACA0F3-6DA1-5546-8C55-1BFFBB6BEA88}"/>
              </a:ext>
            </a:extLst>
          </p:cNvPr>
          <p:cNvSpPr/>
          <p:nvPr/>
        </p:nvSpPr>
        <p:spPr>
          <a:xfrm>
            <a:off x="3884645" y="15730411"/>
            <a:ext cx="1225525" cy="712918"/>
          </a:xfrm>
          <a:prstGeom prst="line">
            <a:avLst/>
          </a:prstGeom>
          <a:ln w="50800">
            <a:solidFill>
              <a:schemeClr val="accent5">
                <a:lumOff val="-29866"/>
              </a:schemeClr>
            </a:solidFill>
            <a:miter lim="400000"/>
            <a:tailEnd type="triangle"/>
          </a:ln>
        </p:spPr>
        <p:txBody>
          <a:bodyPr lIns="0" tIns="0" rIns="0" bIns="0"/>
          <a:lstStyle/>
          <a:p>
            <a:pPr algn="ctr">
              <a:spcBef>
                <a:spcPts val="0"/>
              </a:spcBef>
              <a:defRPr sz="2400" spc="0">
                <a:solidFill>
                  <a:srgbClr val="FFFFFF"/>
                </a:solidFill>
                <a:latin typeface="DIN Alternate"/>
                <a:ea typeface="DIN Alternate"/>
                <a:cs typeface="DIN Alternate"/>
                <a:sym typeface="DIN Alternate"/>
              </a:defRPr>
            </a:pPr>
            <a:endParaRPr/>
          </a:p>
        </p:txBody>
      </p:sp>
      <p:sp>
        <p:nvSpPr>
          <p:cNvPr id="80" name="Line">
            <a:extLst>
              <a:ext uri="{FF2B5EF4-FFF2-40B4-BE49-F238E27FC236}">
                <a16:creationId xmlns:a16="http://schemas.microsoft.com/office/drawing/2014/main" id="{EB3B184E-1167-A744-94E6-18AC56C67FDC}"/>
              </a:ext>
            </a:extLst>
          </p:cNvPr>
          <p:cNvSpPr/>
          <p:nvPr/>
        </p:nvSpPr>
        <p:spPr>
          <a:xfrm>
            <a:off x="4202145" y="14901741"/>
            <a:ext cx="1135134" cy="1"/>
          </a:xfrm>
          <a:prstGeom prst="line">
            <a:avLst/>
          </a:prstGeom>
          <a:ln w="50800">
            <a:solidFill>
              <a:schemeClr val="accent3">
                <a:hueOff val="914337"/>
                <a:satOff val="31515"/>
                <a:lumOff val="-30790"/>
              </a:schemeClr>
            </a:solidFill>
            <a:miter lim="400000"/>
            <a:tailEnd type="triangle"/>
          </a:ln>
        </p:spPr>
        <p:txBody>
          <a:bodyPr lIns="0" tIns="0" rIns="0" bIns="0"/>
          <a:lstStyle/>
          <a:p>
            <a:pPr algn="ctr">
              <a:spcBef>
                <a:spcPts val="0"/>
              </a:spcBef>
              <a:defRPr sz="2400" spc="0">
                <a:solidFill>
                  <a:srgbClr val="FFFFFF"/>
                </a:solidFill>
                <a:latin typeface="DIN Alternate"/>
                <a:ea typeface="DIN Alternate"/>
                <a:cs typeface="DIN Alternate"/>
                <a:sym typeface="DIN Alternate"/>
              </a:defRPr>
            </a:pPr>
            <a:endParaRPr/>
          </a:p>
        </p:txBody>
      </p:sp>
      <p:sp>
        <p:nvSpPr>
          <p:cNvPr id="81" name="}">
            <a:extLst>
              <a:ext uri="{FF2B5EF4-FFF2-40B4-BE49-F238E27FC236}">
                <a16:creationId xmlns:a16="http://schemas.microsoft.com/office/drawing/2014/main" id="{03BBB7EC-3C68-CD4B-8F4F-0B26918369F4}"/>
              </a:ext>
            </a:extLst>
          </p:cNvPr>
          <p:cNvSpPr txBox="1"/>
          <p:nvPr/>
        </p:nvSpPr>
        <p:spPr>
          <a:xfrm>
            <a:off x="6488223" y="13806481"/>
            <a:ext cx="509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0" spc="150"/>
            </a:lvl1pPr>
          </a:lstStyle>
          <a:p>
            <a:r>
              <a:rPr sz="9600" dirty="0"/>
              <a:t>}</a:t>
            </a:r>
          </a:p>
        </p:txBody>
      </p:sp>
      <p:sp>
        <p:nvSpPr>
          <p:cNvPr id="94" name="}">
            <a:extLst>
              <a:ext uri="{FF2B5EF4-FFF2-40B4-BE49-F238E27FC236}">
                <a16:creationId xmlns:a16="http://schemas.microsoft.com/office/drawing/2014/main" id="{79630B8D-0FDC-894E-846C-9C8C174B54EB}"/>
              </a:ext>
            </a:extLst>
          </p:cNvPr>
          <p:cNvSpPr txBox="1"/>
          <p:nvPr/>
        </p:nvSpPr>
        <p:spPr>
          <a:xfrm>
            <a:off x="6488223" y="15736881"/>
            <a:ext cx="50975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0" spc="150"/>
            </a:lvl1pPr>
          </a:lstStyle>
          <a:p>
            <a:r>
              <a:rPr sz="9600" dirty="0"/>
              <a:t>}</a:t>
            </a:r>
          </a:p>
        </p:txBody>
      </p:sp>
      <p:sp>
        <p:nvSpPr>
          <p:cNvPr id="95" name="Target…">
            <a:extLst>
              <a:ext uri="{FF2B5EF4-FFF2-40B4-BE49-F238E27FC236}">
                <a16:creationId xmlns:a16="http://schemas.microsoft.com/office/drawing/2014/main" id="{3EC0E161-ADC6-0640-BC00-1D984F3BB0F5}"/>
              </a:ext>
            </a:extLst>
          </p:cNvPr>
          <p:cNvSpPr txBox="1"/>
          <p:nvPr/>
        </p:nvSpPr>
        <p:spPr>
          <a:xfrm>
            <a:off x="6958953" y="14024153"/>
            <a:ext cx="2184124"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2800" dirty="0"/>
              <a:t>Target</a:t>
            </a:r>
          </a:p>
          <a:p>
            <a:r>
              <a:rPr sz="2800" dirty="0"/>
              <a:t>fragmentation</a:t>
            </a:r>
          </a:p>
          <a:p>
            <a:r>
              <a:rPr sz="2800" dirty="0"/>
              <a:t>region</a:t>
            </a:r>
          </a:p>
        </p:txBody>
      </p:sp>
      <p:sp>
        <p:nvSpPr>
          <p:cNvPr id="96" name="Current…">
            <a:extLst>
              <a:ext uri="{FF2B5EF4-FFF2-40B4-BE49-F238E27FC236}">
                <a16:creationId xmlns:a16="http://schemas.microsoft.com/office/drawing/2014/main" id="{920439E7-FCB2-F946-B007-9A80370FBCCD}"/>
              </a:ext>
            </a:extLst>
          </p:cNvPr>
          <p:cNvSpPr txBox="1"/>
          <p:nvPr/>
        </p:nvSpPr>
        <p:spPr>
          <a:xfrm>
            <a:off x="6958953" y="15999833"/>
            <a:ext cx="2184124"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sz="2800" dirty="0"/>
              <a:t>Current</a:t>
            </a:r>
          </a:p>
          <a:p>
            <a:r>
              <a:rPr sz="2800" dirty="0"/>
              <a:t>fragmentation</a:t>
            </a:r>
          </a:p>
          <a:p>
            <a:r>
              <a:rPr sz="2800" dirty="0"/>
              <a:t>region</a:t>
            </a:r>
          </a:p>
        </p:txBody>
      </p:sp>
      <p:cxnSp>
        <p:nvCxnSpPr>
          <p:cNvPr id="97" name="Straight Connector 96">
            <a:extLst>
              <a:ext uri="{FF2B5EF4-FFF2-40B4-BE49-F238E27FC236}">
                <a16:creationId xmlns:a16="http://schemas.microsoft.com/office/drawing/2014/main" id="{78EA2DA9-31AD-5B4C-8BBB-20FA60B4BB88}"/>
              </a:ext>
            </a:extLst>
          </p:cNvPr>
          <p:cNvCxnSpPr>
            <a:cxnSpLocks/>
          </p:cNvCxnSpPr>
          <p:nvPr/>
        </p:nvCxnSpPr>
        <p:spPr>
          <a:xfrm>
            <a:off x="1380603" y="15328757"/>
            <a:ext cx="2006731" cy="27899"/>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04C0C18E-BF2E-E549-BF92-EB7BE6FDCB99}"/>
                  </a:ext>
                </a:extLst>
              </p:cNvPr>
              <p:cNvSpPr txBox="1"/>
              <p:nvPr/>
            </p:nvSpPr>
            <p:spPr>
              <a:xfrm>
                <a:off x="1162336" y="15338281"/>
                <a:ext cx="28104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oMath>
                  </m:oMathPara>
                </a14:m>
                <a:endParaRPr lang="en-US" sz="2800" dirty="0"/>
              </a:p>
            </p:txBody>
          </p:sp>
        </mc:Choice>
        <mc:Fallback xmlns="">
          <p:sp>
            <p:nvSpPr>
              <p:cNvPr id="98" name="TextBox 97">
                <a:extLst>
                  <a:ext uri="{FF2B5EF4-FFF2-40B4-BE49-F238E27FC236}">
                    <a16:creationId xmlns:a16="http://schemas.microsoft.com/office/drawing/2014/main" id="{04C0C18E-BF2E-E549-BF92-EB7BE6FDCB99}"/>
                  </a:ext>
                </a:extLst>
              </p:cNvPr>
              <p:cNvSpPr txBox="1">
                <a:spLocks noRot="1" noChangeAspect="1" noMove="1" noResize="1" noEditPoints="1" noAdjustHandles="1" noChangeArrowheads="1" noChangeShapeType="1" noTextEdit="1"/>
              </p:cNvSpPr>
              <p:nvPr/>
            </p:nvSpPr>
            <p:spPr>
              <a:xfrm>
                <a:off x="1162336" y="15338281"/>
                <a:ext cx="281047" cy="523220"/>
              </a:xfrm>
              <a:prstGeom prst="rect">
                <a:avLst/>
              </a:prstGeom>
              <a:blipFill>
                <a:blip r:embed="rId14"/>
                <a:stretch>
                  <a:fillRect l="-13043" r="-65217"/>
                </a:stretch>
              </a:blipFill>
            </p:spPr>
            <p:txBody>
              <a:bodyPr/>
              <a:lstStyle/>
              <a:p>
                <a:r>
                  <a:rPr lang="en-US">
                    <a:noFill/>
                  </a:rPr>
                  <a:t> </a:t>
                </a:r>
              </a:p>
            </p:txBody>
          </p:sp>
        </mc:Fallback>
      </mc:AlternateContent>
      <p:sp>
        <p:nvSpPr>
          <p:cNvPr id="99" name="Isosceles Triangle 68">
            <a:extLst>
              <a:ext uri="{FF2B5EF4-FFF2-40B4-BE49-F238E27FC236}">
                <a16:creationId xmlns:a16="http://schemas.microsoft.com/office/drawing/2014/main" id="{D8AD9D8E-8854-B847-8854-336CEB8514B4}"/>
              </a:ext>
            </a:extLst>
          </p:cNvPr>
          <p:cNvSpPr/>
          <p:nvPr/>
        </p:nvSpPr>
        <p:spPr>
          <a:xfrm rot="5400000">
            <a:off x="2098539" y="15284367"/>
            <a:ext cx="91440" cy="9144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14986611" y="12319949"/>
            <a:ext cx="24517411" cy="523220"/>
          </a:xfrm>
          <a:prstGeom prst="rect">
            <a:avLst/>
          </a:prstGeom>
          <a:solidFill>
            <a:schemeClr val="bg1">
              <a:alpha val="86000"/>
            </a:schemeClr>
          </a:solidFill>
          <a:effectLst/>
        </p:spPr>
        <p:txBody>
          <a:bodyPr wrap="square" rtlCol="0">
            <a:spAutoFit/>
          </a:bodyPr>
          <a:lstStyle/>
          <a:p>
            <a:pPr algn="ctr"/>
            <a:r>
              <a:rPr lang="en-US" sz="2800" dirty="0">
                <a:latin typeface="Palatino"/>
                <a:cs typeface="Palatino"/>
              </a:rPr>
              <a:t>Figure 2: Future EIC data bins as a function of </a:t>
            </a:r>
            <a:r>
              <a:rPr lang="en-US" sz="2800" i="1" dirty="0">
                <a:latin typeface="Palatino"/>
                <a:cs typeface="Palatino"/>
              </a:rPr>
              <a:t>P</a:t>
            </a:r>
            <a:r>
              <a:rPr lang="en-US" sz="2800" i="1" baseline="-25000" dirty="0">
                <a:latin typeface="Palatino"/>
                <a:cs typeface="Palatino"/>
              </a:rPr>
              <a:t>T </a:t>
            </a:r>
            <a:r>
              <a:rPr lang="en-US" sz="2800" dirty="0">
                <a:latin typeface="Palatino"/>
                <a:cs typeface="Palatino"/>
              </a:rPr>
              <a:t>and </a:t>
            </a:r>
            <a:r>
              <a:rPr lang="en-US" sz="2800" i="1" dirty="0" err="1">
                <a:latin typeface="Palatino"/>
                <a:cs typeface="Palatino"/>
              </a:rPr>
              <a:t>z</a:t>
            </a:r>
            <a:r>
              <a:rPr lang="en-US" sz="2800" i="1" baseline="-25000" dirty="0" err="1">
                <a:latin typeface="Palatino"/>
                <a:cs typeface="Palatino"/>
              </a:rPr>
              <a:t>h</a:t>
            </a:r>
            <a:r>
              <a:rPr lang="en-US" sz="2800" dirty="0">
                <a:latin typeface="Palatino"/>
                <a:cs typeface="Palatino"/>
              </a:rPr>
              <a:t>. The color bar represents the affinity to the TMD region.</a:t>
            </a:r>
          </a:p>
        </p:txBody>
      </p:sp>
      <p:sp>
        <p:nvSpPr>
          <p:cNvPr id="101" name="Content Placeholder 2">
            <a:extLst>
              <a:ext uri="{FF2B5EF4-FFF2-40B4-BE49-F238E27FC236}">
                <a16:creationId xmlns:a16="http://schemas.microsoft.com/office/drawing/2014/main" id="{A437C667-DE3A-7A48-A545-63B163C62CDA}"/>
              </a:ext>
            </a:extLst>
          </p:cNvPr>
          <p:cNvSpPr txBox="1">
            <a:spLocks/>
          </p:cNvSpPr>
          <p:nvPr/>
        </p:nvSpPr>
        <p:spPr>
          <a:xfrm>
            <a:off x="29177910" y="28860104"/>
            <a:ext cx="14220279" cy="3601268"/>
          </a:xfrm>
          <a:prstGeom prst="rect">
            <a:avLst/>
          </a:prstGeom>
          <a:solidFill>
            <a:schemeClr val="bg1">
              <a:alpha val="81000"/>
            </a:schemeClr>
          </a:solidFill>
        </p:spPr>
        <p:txBody>
          <a:bodyPr vert="horz" lIns="91440" tIns="182880" rIns="91440" bIns="45720" rtlCol="0">
            <a:normAutofit/>
          </a:bodyPr>
          <a:lstStyle>
            <a:lvl1pPr marL="257175" indent="-257175" algn="l" defTabSz="2468880" rtl="0" eaLnBrk="1" latinLnBrk="0" hangingPunct="1">
              <a:lnSpc>
                <a:spcPct val="100000"/>
              </a:lnSpc>
              <a:spcBef>
                <a:spcPts val="675"/>
              </a:spcBef>
              <a:buClr>
                <a:schemeClr val="accent2"/>
              </a:buClr>
              <a:buFont typeface="Arial" panose="020B0604020202020204" pitchFamily="34" charset="0"/>
              <a:buChar char="•"/>
              <a:defRPr sz="1575" kern="1200" baseline="0">
                <a:solidFill>
                  <a:schemeClr val="tx1"/>
                </a:solidFill>
                <a:latin typeface="+mn-lt"/>
                <a:ea typeface="+mn-ea"/>
                <a:cs typeface="+mn-cs"/>
              </a:defRPr>
            </a:lvl1pPr>
            <a:lvl2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2pPr>
            <a:lvl3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3pPr>
            <a:lvl4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6pPr>
            <a:lvl7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7pPr>
            <a:lvl8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8pPr>
            <a:lvl9pPr marL="617220" indent="-257175" algn="l" defTabSz="2468880" rtl="0" eaLnBrk="1" latinLnBrk="0" hangingPunct="1">
              <a:lnSpc>
                <a:spcPct val="100000"/>
              </a:lnSpc>
              <a:spcBef>
                <a:spcPts val="675"/>
              </a:spcBef>
              <a:buClr>
                <a:schemeClr val="accent2"/>
              </a:buClr>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None/>
            </a:pPr>
            <a:r>
              <a:rPr lang="en-US" sz="3200" dirty="0">
                <a:latin typeface="Palatino"/>
                <a:ea typeface="Palatino" charset="0"/>
                <a:cs typeface="Palatino" charset="0"/>
              </a:rPr>
              <a:t>We would like to acknowledge support from NSF under Contracts No. PHY-2012002(AP, SD), PHY-2011763 (DP) and DOE under Contract No. DE-FG02-07ER41460 (LG), and TMD Collaboration within DOE topical collaboration grant. </a:t>
            </a:r>
            <a:endParaRPr lang="en-US" sz="3200" b="1" dirty="0">
              <a:latin typeface="Palatino"/>
              <a:ea typeface="Palatino" charset="0"/>
              <a:cs typeface="Palatino" charset="0"/>
            </a:endParaRPr>
          </a:p>
        </p:txBody>
      </p:sp>
      <p:sp>
        <p:nvSpPr>
          <p:cNvPr id="36" name="TextBox 35"/>
          <p:cNvSpPr txBox="1"/>
          <p:nvPr/>
        </p:nvSpPr>
        <p:spPr>
          <a:xfrm>
            <a:off x="29311500" y="30986674"/>
            <a:ext cx="12700000" cy="1384995"/>
          </a:xfrm>
          <a:prstGeom prst="rect">
            <a:avLst/>
          </a:prstGeom>
          <a:noFill/>
        </p:spPr>
        <p:txBody>
          <a:bodyPr wrap="square" rtlCol="0">
            <a:spAutoFit/>
          </a:bodyPr>
          <a:lstStyle/>
          <a:p>
            <a:r>
              <a:rPr lang="en-US" sz="2800" dirty="0">
                <a:latin typeface="Palatino" charset="0"/>
                <a:ea typeface="Palatino" charset="0"/>
                <a:cs typeface="Palatino" charset="0"/>
              </a:rPr>
              <a:t>[1]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 Phys. Lett. </a:t>
            </a:r>
            <a:r>
              <a:rPr lang="en-US" sz="2800" b="1" dirty="0">
                <a:latin typeface="Palatino"/>
                <a:cs typeface="Palatino"/>
              </a:rPr>
              <a:t>B766</a:t>
            </a:r>
            <a:r>
              <a:rPr lang="en-US" sz="2800" dirty="0">
                <a:latin typeface="Palatino"/>
                <a:cs typeface="Palatino"/>
              </a:rPr>
              <a:t>, 245-253 (2017) </a:t>
            </a:r>
          </a:p>
          <a:p>
            <a:r>
              <a:rPr lang="en-US" sz="2800" dirty="0">
                <a:latin typeface="Palatino"/>
                <a:cs typeface="Palatino"/>
              </a:rPr>
              <a:t>[2]</a:t>
            </a:r>
            <a:r>
              <a:rPr lang="is-IS" sz="2800" dirty="0"/>
              <a:t> </a:t>
            </a:r>
            <a:r>
              <a:rPr lang="en-US" sz="2800" dirty="0">
                <a:latin typeface="Palatino"/>
                <a:cs typeface="Palatino"/>
              </a:rPr>
              <a:t>M. </a:t>
            </a:r>
            <a:r>
              <a:rPr lang="en-US" sz="2800" dirty="0" err="1">
                <a:latin typeface="Palatino"/>
                <a:cs typeface="Palatino"/>
              </a:rPr>
              <a:t>Boglione</a:t>
            </a:r>
            <a:r>
              <a:rPr lang="en-US" sz="2800" dirty="0">
                <a:latin typeface="Palatino"/>
                <a:cs typeface="Palatino"/>
              </a:rPr>
              <a:t>, et al</a:t>
            </a:r>
            <a:r>
              <a:rPr lang="en-US" sz="2800" dirty="0">
                <a:latin typeface="Palatino" charset="0"/>
                <a:ea typeface="Palatino" charset="0"/>
                <a:cs typeface="Palatino" charset="0"/>
              </a:rPr>
              <a:t>., </a:t>
            </a:r>
            <a:r>
              <a:rPr lang="en-US" sz="2800" dirty="0">
                <a:latin typeface="Palatino"/>
                <a:cs typeface="Palatino"/>
              </a:rPr>
              <a:t>JHEP </a:t>
            </a:r>
            <a:r>
              <a:rPr lang="en-US" sz="2800" b="1" dirty="0">
                <a:latin typeface="Palatino"/>
                <a:cs typeface="Palatino"/>
              </a:rPr>
              <a:t>10</a:t>
            </a:r>
            <a:r>
              <a:rPr lang="en-US" sz="2800" dirty="0">
                <a:latin typeface="Palatino"/>
                <a:cs typeface="Palatino"/>
              </a:rPr>
              <a:t>, 122 (2019)</a:t>
            </a:r>
          </a:p>
          <a:p>
            <a:r>
              <a:rPr lang="en-US" sz="2800" dirty="0">
                <a:latin typeface="Palatino" charset="0"/>
                <a:ea typeface="Palatino" charset="0"/>
                <a:cs typeface="Palatino" charset="0"/>
              </a:rPr>
              <a:t>[3] </a:t>
            </a:r>
            <a:r>
              <a:rPr lang="en-US" sz="2800" dirty="0">
                <a:latin typeface="Palatino"/>
                <a:cs typeface="Palatino"/>
              </a:rPr>
              <a:t>A. </a:t>
            </a:r>
            <a:r>
              <a:rPr lang="en-US" sz="2800" dirty="0" err="1">
                <a:latin typeface="Palatino"/>
                <a:cs typeface="Palatino"/>
              </a:rPr>
              <a:t>Accardi</a:t>
            </a:r>
            <a:r>
              <a:rPr lang="en-US" sz="2800" dirty="0">
                <a:latin typeface="Palatino"/>
                <a:cs typeface="Palatino"/>
              </a:rPr>
              <a:t>, et al., </a:t>
            </a:r>
            <a:r>
              <a:rPr lang="en-US" sz="2800" dirty="0" err="1">
                <a:latin typeface="Palatino"/>
                <a:cs typeface="Palatino"/>
              </a:rPr>
              <a:t>Eur.Phys</a:t>
            </a:r>
            <a:r>
              <a:rPr lang="en-US" sz="2800" dirty="0">
                <a:latin typeface="Palatino"/>
                <a:cs typeface="Palatino"/>
              </a:rPr>
              <a:t>. J.</a:t>
            </a:r>
            <a:r>
              <a:rPr lang="en-US" sz="2800" b="1" dirty="0">
                <a:latin typeface="Palatino"/>
                <a:cs typeface="Palatino"/>
              </a:rPr>
              <a:t>A52</a:t>
            </a:r>
            <a:r>
              <a:rPr lang="en-US" sz="2800" dirty="0">
                <a:latin typeface="Palatino"/>
                <a:cs typeface="Palatino"/>
              </a:rPr>
              <a:t>, 268 (2016)</a:t>
            </a:r>
            <a:endParaRPr lang="en-US" sz="2800" dirty="0">
              <a:latin typeface="Palatino" pitchFamily="2" charset="77"/>
              <a:ea typeface="Palatino" pitchFamily="2" charset="77"/>
              <a:cs typeface="Times New Roman" panose="02020603050405020304" pitchFamily="18" charset="0"/>
            </a:endParaRPr>
          </a:p>
        </p:txBody>
      </p:sp>
    </p:spTree>
    <p:extLst>
      <p:ext uri="{BB962C8B-B14F-4D97-AF65-F5344CB8AC3E}">
        <p14:creationId xmlns:p14="http://schemas.microsoft.com/office/powerpoint/2010/main" val="931198942"/>
      </p:ext>
    </p:extLst>
  </p:cSld>
  <p:clrMapOvr>
    <a:masterClrMapping/>
  </p:clrMapOvr>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oster (blue and brown design).potx" id="{D3AB00A0-17A8-42E3-B47F-1AD0345D7510}" vid="{AFE1B28E-9149-4462-921E-2E31ABA0912E}"/>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1146</Words>
  <Application>Microsoft Macintosh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Cambria</vt:lpstr>
      <vt:lpstr>Cambria Math</vt:lpstr>
      <vt:lpstr>DIN Alternate</vt:lpstr>
      <vt:lpstr>Palatino</vt:lpstr>
      <vt:lpstr>Medical Poster</vt:lpstr>
      <vt:lpstr>The origin of hadron production in Deep Inelastic Scattering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pion production data in electron-hadron scattering at JLAB using the TMD Parton Model Formalism</dc:title>
  <dc:creator/>
  <cp:keywords/>
  <cp:lastModifiedBy/>
  <cp:revision>2</cp:revision>
  <cp:lastPrinted>2020-10-16T15:17:16Z</cp:lastPrinted>
  <dcterms:modified xsi:type="dcterms:W3CDTF">2020-10-16T17:15:26Z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